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20" r:id="rId5"/>
  </p:sldMasterIdLst>
  <p:notesMasterIdLst>
    <p:notesMasterId r:id="rId23"/>
  </p:notesMasterIdLst>
  <p:sldIdLst>
    <p:sldId id="257" r:id="rId6"/>
    <p:sldId id="375" r:id="rId7"/>
    <p:sldId id="331" r:id="rId8"/>
    <p:sldId id="337" r:id="rId9"/>
    <p:sldId id="369" r:id="rId10"/>
    <p:sldId id="376" r:id="rId11"/>
    <p:sldId id="343" r:id="rId12"/>
    <p:sldId id="372" r:id="rId13"/>
    <p:sldId id="334" r:id="rId14"/>
    <p:sldId id="373" r:id="rId15"/>
    <p:sldId id="346" r:id="rId16"/>
    <p:sldId id="347" r:id="rId17"/>
    <p:sldId id="366" r:id="rId18"/>
    <p:sldId id="374" r:id="rId19"/>
    <p:sldId id="345" r:id="rId20"/>
    <p:sldId id="338" r:id="rId21"/>
    <p:sldId id="333" r:id="rId22"/>
  </p:sldIdLst>
  <p:sldSz cx="121920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A221DD-791E-4131-86C8-E14E7F56D6FD}" v="278" dt="2023-12-05T15:41:24.5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36" autoAdjust="0"/>
    <p:restoredTop sz="93792" autoAdjust="0"/>
  </p:normalViewPr>
  <p:slideViewPr>
    <p:cSldViewPr snapToGrid="0">
      <p:cViewPr varScale="1">
        <p:scale>
          <a:sx n="58" d="100"/>
          <a:sy n="58" d="100"/>
        </p:scale>
        <p:origin x="12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ECEA91-000D-499E-9EC0-2DDAFD63358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AAEEE37-EE3A-4329-9E1A-5121AD9FEE8E}">
      <dgm:prSet/>
      <dgm:spPr/>
      <dgm:t>
        <a:bodyPr/>
        <a:lstStyle/>
        <a:p>
          <a:pPr>
            <a:lnSpc>
              <a:spcPct val="100000"/>
            </a:lnSpc>
          </a:pPr>
          <a:r>
            <a:rPr lang="en-US" b="1" i="0" dirty="0"/>
            <a:t>WHO </a:t>
          </a:r>
          <a:r>
            <a:rPr lang="en-US" b="0" i="0" dirty="0"/>
            <a:t>- Who are the participants involved in your project?</a:t>
          </a:r>
          <a:endParaRPr lang="en-US" dirty="0"/>
        </a:p>
      </dgm:t>
    </dgm:pt>
    <dgm:pt modelId="{4080CB6B-3F3B-4579-81C0-8E58ACAC1567}" type="parTrans" cxnId="{2D5FAF9F-3847-491E-9C63-5B14D1D2D34F}">
      <dgm:prSet/>
      <dgm:spPr/>
      <dgm:t>
        <a:bodyPr/>
        <a:lstStyle/>
        <a:p>
          <a:endParaRPr lang="en-US"/>
        </a:p>
      </dgm:t>
    </dgm:pt>
    <dgm:pt modelId="{2EBBAC11-7156-4E7A-89B9-EEBB0D5D8AA1}" type="sibTrans" cxnId="{2D5FAF9F-3847-491E-9C63-5B14D1D2D34F}">
      <dgm:prSet/>
      <dgm:spPr/>
      <dgm:t>
        <a:bodyPr/>
        <a:lstStyle/>
        <a:p>
          <a:pPr>
            <a:lnSpc>
              <a:spcPct val="100000"/>
            </a:lnSpc>
          </a:pPr>
          <a:endParaRPr lang="en-US"/>
        </a:p>
      </dgm:t>
    </dgm:pt>
    <dgm:pt modelId="{B69B516F-B651-466B-84C4-D7E71C856109}">
      <dgm:prSet/>
      <dgm:spPr/>
      <dgm:t>
        <a:bodyPr/>
        <a:lstStyle/>
        <a:p>
          <a:pPr>
            <a:lnSpc>
              <a:spcPct val="100000"/>
            </a:lnSpc>
          </a:pPr>
          <a:r>
            <a:rPr lang="en-US" b="1" i="0" dirty="0"/>
            <a:t>WHAT </a:t>
          </a:r>
          <a:r>
            <a:rPr lang="en-US" b="0" i="0" dirty="0"/>
            <a:t>- What specific activities are involved?</a:t>
          </a:r>
          <a:endParaRPr lang="en-US" dirty="0"/>
        </a:p>
      </dgm:t>
    </dgm:pt>
    <dgm:pt modelId="{AA3B130A-0D9B-4E16-90FE-84043803671D}" type="parTrans" cxnId="{A8340141-3AA1-46FD-B31E-5841F3334D10}">
      <dgm:prSet/>
      <dgm:spPr/>
      <dgm:t>
        <a:bodyPr/>
        <a:lstStyle/>
        <a:p>
          <a:endParaRPr lang="en-US"/>
        </a:p>
      </dgm:t>
    </dgm:pt>
    <dgm:pt modelId="{CE9E6C1D-805F-4C4F-BF67-D46B4710C429}" type="sibTrans" cxnId="{A8340141-3AA1-46FD-B31E-5841F3334D10}">
      <dgm:prSet/>
      <dgm:spPr/>
      <dgm:t>
        <a:bodyPr/>
        <a:lstStyle/>
        <a:p>
          <a:pPr>
            <a:lnSpc>
              <a:spcPct val="100000"/>
            </a:lnSpc>
          </a:pPr>
          <a:endParaRPr lang="en-US"/>
        </a:p>
      </dgm:t>
    </dgm:pt>
    <dgm:pt modelId="{6272FF0F-4A47-4769-A561-9A282D3CCDCA}">
      <dgm:prSet/>
      <dgm:spPr/>
      <dgm:t>
        <a:bodyPr/>
        <a:lstStyle/>
        <a:p>
          <a:pPr>
            <a:lnSpc>
              <a:spcPct val="100000"/>
            </a:lnSpc>
          </a:pPr>
          <a:r>
            <a:rPr lang="en-US" b="1" i="0" dirty="0"/>
            <a:t>WHERE </a:t>
          </a:r>
          <a:r>
            <a:rPr lang="en-US" b="0" i="0" dirty="0"/>
            <a:t>- Where does it take place?</a:t>
          </a:r>
          <a:endParaRPr lang="en-US" dirty="0"/>
        </a:p>
      </dgm:t>
    </dgm:pt>
    <dgm:pt modelId="{2CA29699-1329-4AE2-9CB7-CC3157A1EBA9}" type="parTrans" cxnId="{BE2EDBDB-D573-4BAC-872C-384C1CF74829}">
      <dgm:prSet/>
      <dgm:spPr/>
      <dgm:t>
        <a:bodyPr/>
        <a:lstStyle/>
        <a:p>
          <a:endParaRPr lang="en-US"/>
        </a:p>
      </dgm:t>
    </dgm:pt>
    <dgm:pt modelId="{A6DF90A0-737A-496D-9DC9-85FBAC719EB2}" type="sibTrans" cxnId="{BE2EDBDB-D573-4BAC-872C-384C1CF74829}">
      <dgm:prSet/>
      <dgm:spPr/>
      <dgm:t>
        <a:bodyPr/>
        <a:lstStyle/>
        <a:p>
          <a:pPr>
            <a:lnSpc>
              <a:spcPct val="100000"/>
            </a:lnSpc>
          </a:pPr>
          <a:endParaRPr lang="en-US"/>
        </a:p>
      </dgm:t>
    </dgm:pt>
    <dgm:pt modelId="{36832CB1-B431-447D-9700-75A339C522FB}">
      <dgm:prSet/>
      <dgm:spPr/>
      <dgm:t>
        <a:bodyPr/>
        <a:lstStyle/>
        <a:p>
          <a:pPr>
            <a:lnSpc>
              <a:spcPct val="100000"/>
            </a:lnSpc>
          </a:pPr>
          <a:r>
            <a:rPr lang="en-US" b="1" i="0" dirty="0"/>
            <a:t>WHEN </a:t>
          </a:r>
          <a:r>
            <a:rPr lang="en-US" b="0" i="0" dirty="0"/>
            <a:t>- When does it take place?</a:t>
          </a:r>
          <a:endParaRPr lang="en-US" dirty="0"/>
        </a:p>
      </dgm:t>
    </dgm:pt>
    <dgm:pt modelId="{894ABA42-EE60-4E95-B271-0E0C3E3017C8}" type="parTrans" cxnId="{4721EEFF-D290-4E76-961F-50290B1BD239}">
      <dgm:prSet/>
      <dgm:spPr/>
      <dgm:t>
        <a:bodyPr/>
        <a:lstStyle/>
        <a:p>
          <a:endParaRPr lang="en-US"/>
        </a:p>
      </dgm:t>
    </dgm:pt>
    <dgm:pt modelId="{0D749421-A98F-4A7C-8B46-BD4314BF4D2F}" type="sibTrans" cxnId="{4721EEFF-D290-4E76-961F-50290B1BD239}">
      <dgm:prSet/>
      <dgm:spPr/>
      <dgm:t>
        <a:bodyPr/>
        <a:lstStyle/>
        <a:p>
          <a:pPr>
            <a:lnSpc>
              <a:spcPct val="100000"/>
            </a:lnSpc>
          </a:pPr>
          <a:endParaRPr lang="en-US"/>
        </a:p>
      </dgm:t>
    </dgm:pt>
    <dgm:pt modelId="{51CD284B-6209-4736-99A9-6497E5DAC252}">
      <dgm:prSet/>
      <dgm:spPr/>
      <dgm:t>
        <a:bodyPr/>
        <a:lstStyle/>
        <a:p>
          <a:pPr>
            <a:lnSpc>
              <a:spcPct val="100000"/>
            </a:lnSpc>
          </a:pPr>
          <a:r>
            <a:rPr lang="en-US" b="1" i="0" dirty="0"/>
            <a:t>WHY </a:t>
          </a:r>
          <a:r>
            <a:rPr lang="en-US" b="0" i="0" dirty="0"/>
            <a:t>- Why is the project needed? </a:t>
          </a:r>
          <a:endParaRPr lang="en-US" dirty="0"/>
        </a:p>
      </dgm:t>
    </dgm:pt>
    <dgm:pt modelId="{872ABF3D-1F16-425B-9AC1-FD549FA4BB34}" type="parTrans" cxnId="{66CCEE11-57E4-4255-8262-E16B6246645A}">
      <dgm:prSet/>
      <dgm:spPr/>
      <dgm:t>
        <a:bodyPr/>
        <a:lstStyle/>
        <a:p>
          <a:endParaRPr lang="en-US"/>
        </a:p>
      </dgm:t>
    </dgm:pt>
    <dgm:pt modelId="{669B608B-34DA-4A60-8B3C-2EBEADB03E45}" type="sibTrans" cxnId="{66CCEE11-57E4-4255-8262-E16B6246645A}">
      <dgm:prSet/>
      <dgm:spPr/>
      <dgm:t>
        <a:bodyPr/>
        <a:lstStyle/>
        <a:p>
          <a:endParaRPr lang="en-US"/>
        </a:p>
      </dgm:t>
    </dgm:pt>
    <dgm:pt modelId="{BFF2F721-1370-4036-AB97-99B285C39D58}" type="pres">
      <dgm:prSet presAssocID="{B9ECEA91-000D-499E-9EC0-2DDAFD633589}" presName="root" presStyleCnt="0">
        <dgm:presLayoutVars>
          <dgm:dir/>
          <dgm:resizeHandles val="exact"/>
        </dgm:presLayoutVars>
      </dgm:prSet>
      <dgm:spPr/>
    </dgm:pt>
    <dgm:pt modelId="{0DF8BFF0-101C-461E-BFC1-AD2944B90612}" type="pres">
      <dgm:prSet presAssocID="{B9ECEA91-000D-499E-9EC0-2DDAFD633589}" presName="container" presStyleCnt="0">
        <dgm:presLayoutVars>
          <dgm:dir/>
          <dgm:resizeHandles val="exact"/>
        </dgm:presLayoutVars>
      </dgm:prSet>
      <dgm:spPr/>
    </dgm:pt>
    <dgm:pt modelId="{0177B228-04E5-4335-B1B2-CFCB668BD85D}" type="pres">
      <dgm:prSet presAssocID="{CAAEEE37-EE3A-4329-9E1A-5121AD9FEE8E}" presName="compNode" presStyleCnt="0"/>
      <dgm:spPr/>
    </dgm:pt>
    <dgm:pt modelId="{B878FD7D-4DC2-453D-931C-C693E497BC2A}" type="pres">
      <dgm:prSet presAssocID="{CAAEEE37-EE3A-4329-9E1A-5121AD9FEE8E}" presName="iconBgRect" presStyleLbl="bgShp" presStyleIdx="0" presStyleCnt="5"/>
      <dgm:spPr/>
    </dgm:pt>
    <dgm:pt modelId="{37E7AC26-FC8D-427F-80BD-B3E6C82389BC}" type="pres">
      <dgm:prSet presAssocID="{CAAEEE37-EE3A-4329-9E1A-5121AD9FEE8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s"/>
        </a:ext>
      </dgm:extLst>
    </dgm:pt>
    <dgm:pt modelId="{07F00091-3485-4C55-8253-BC666B11D6E7}" type="pres">
      <dgm:prSet presAssocID="{CAAEEE37-EE3A-4329-9E1A-5121AD9FEE8E}" presName="spaceRect" presStyleCnt="0"/>
      <dgm:spPr/>
    </dgm:pt>
    <dgm:pt modelId="{7A61F299-E43F-46E8-A56D-BFD83D179B94}" type="pres">
      <dgm:prSet presAssocID="{CAAEEE37-EE3A-4329-9E1A-5121AD9FEE8E}" presName="textRect" presStyleLbl="revTx" presStyleIdx="0" presStyleCnt="5">
        <dgm:presLayoutVars>
          <dgm:chMax val="1"/>
          <dgm:chPref val="1"/>
        </dgm:presLayoutVars>
      </dgm:prSet>
      <dgm:spPr/>
    </dgm:pt>
    <dgm:pt modelId="{BD427FF1-F058-42C6-AC08-164E1D716556}" type="pres">
      <dgm:prSet presAssocID="{2EBBAC11-7156-4E7A-89B9-EEBB0D5D8AA1}" presName="sibTrans" presStyleLbl="sibTrans2D1" presStyleIdx="0" presStyleCnt="0"/>
      <dgm:spPr/>
    </dgm:pt>
    <dgm:pt modelId="{D26E68BE-9317-463E-92E7-D5D982680BF4}" type="pres">
      <dgm:prSet presAssocID="{B69B516F-B651-466B-84C4-D7E71C856109}" presName="compNode" presStyleCnt="0"/>
      <dgm:spPr/>
    </dgm:pt>
    <dgm:pt modelId="{247A9073-6A17-4CAB-9D09-AACF08582412}" type="pres">
      <dgm:prSet presAssocID="{B69B516F-B651-466B-84C4-D7E71C856109}" presName="iconBgRect" presStyleLbl="bgShp" presStyleIdx="1" presStyleCnt="5"/>
      <dgm:spPr/>
    </dgm:pt>
    <dgm:pt modelId="{6CD52583-223B-460F-A011-3E30C0C31AA3}" type="pres">
      <dgm:prSet presAssocID="{B69B516F-B651-466B-84C4-D7E71C85610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ierarchy"/>
        </a:ext>
      </dgm:extLst>
    </dgm:pt>
    <dgm:pt modelId="{3A4EDEA4-C082-4101-9F59-A9A6B7183571}" type="pres">
      <dgm:prSet presAssocID="{B69B516F-B651-466B-84C4-D7E71C856109}" presName="spaceRect" presStyleCnt="0"/>
      <dgm:spPr/>
    </dgm:pt>
    <dgm:pt modelId="{E1E62282-AF49-425A-872A-71C7973C4746}" type="pres">
      <dgm:prSet presAssocID="{B69B516F-B651-466B-84C4-D7E71C856109}" presName="textRect" presStyleLbl="revTx" presStyleIdx="1" presStyleCnt="5">
        <dgm:presLayoutVars>
          <dgm:chMax val="1"/>
          <dgm:chPref val="1"/>
        </dgm:presLayoutVars>
      </dgm:prSet>
      <dgm:spPr/>
    </dgm:pt>
    <dgm:pt modelId="{16682B72-20D9-4E39-8E2A-FED1A0838FF6}" type="pres">
      <dgm:prSet presAssocID="{CE9E6C1D-805F-4C4F-BF67-D46B4710C429}" presName="sibTrans" presStyleLbl="sibTrans2D1" presStyleIdx="0" presStyleCnt="0"/>
      <dgm:spPr/>
    </dgm:pt>
    <dgm:pt modelId="{66C42B0D-9C39-4308-B67D-058A1D96E077}" type="pres">
      <dgm:prSet presAssocID="{6272FF0F-4A47-4769-A561-9A282D3CCDCA}" presName="compNode" presStyleCnt="0"/>
      <dgm:spPr/>
    </dgm:pt>
    <dgm:pt modelId="{66A722CE-AD99-4E73-854E-F17D49BE85C6}" type="pres">
      <dgm:prSet presAssocID="{6272FF0F-4A47-4769-A561-9A282D3CCDCA}" presName="iconBgRect" presStyleLbl="bgShp" presStyleIdx="2" presStyleCnt="5"/>
      <dgm:spPr/>
    </dgm:pt>
    <dgm:pt modelId="{24B9A10A-A165-480A-8A28-44F749B953E5}" type="pres">
      <dgm:prSet presAssocID="{6272FF0F-4A47-4769-A561-9A282D3CCDC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rker"/>
        </a:ext>
      </dgm:extLst>
    </dgm:pt>
    <dgm:pt modelId="{08EEB541-479C-4C66-9BA2-751B7E0E6064}" type="pres">
      <dgm:prSet presAssocID="{6272FF0F-4A47-4769-A561-9A282D3CCDCA}" presName="spaceRect" presStyleCnt="0"/>
      <dgm:spPr/>
    </dgm:pt>
    <dgm:pt modelId="{FF1A108B-4F0D-45F6-8074-B580E8FF1863}" type="pres">
      <dgm:prSet presAssocID="{6272FF0F-4A47-4769-A561-9A282D3CCDCA}" presName="textRect" presStyleLbl="revTx" presStyleIdx="2" presStyleCnt="5">
        <dgm:presLayoutVars>
          <dgm:chMax val="1"/>
          <dgm:chPref val="1"/>
        </dgm:presLayoutVars>
      </dgm:prSet>
      <dgm:spPr/>
    </dgm:pt>
    <dgm:pt modelId="{6EA4E8FD-2113-496E-BB1D-ABCF739C2844}" type="pres">
      <dgm:prSet presAssocID="{A6DF90A0-737A-496D-9DC9-85FBAC719EB2}" presName="sibTrans" presStyleLbl="sibTrans2D1" presStyleIdx="0" presStyleCnt="0"/>
      <dgm:spPr/>
    </dgm:pt>
    <dgm:pt modelId="{F7C39A8E-DFB7-49C5-A635-08FBD551CFD6}" type="pres">
      <dgm:prSet presAssocID="{36832CB1-B431-447D-9700-75A339C522FB}" presName="compNode" presStyleCnt="0"/>
      <dgm:spPr/>
    </dgm:pt>
    <dgm:pt modelId="{EF747FC9-9313-42BD-94AC-558CFC36DDE2}" type="pres">
      <dgm:prSet presAssocID="{36832CB1-B431-447D-9700-75A339C522FB}" presName="iconBgRect" presStyleLbl="bgShp" presStyleIdx="3" presStyleCnt="5"/>
      <dgm:spPr/>
    </dgm:pt>
    <dgm:pt modelId="{FD1DA1A8-9A92-4A44-A30B-72DCB2583388}" type="pres">
      <dgm:prSet presAssocID="{36832CB1-B431-447D-9700-75A339C522F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ock"/>
        </a:ext>
      </dgm:extLst>
    </dgm:pt>
    <dgm:pt modelId="{D2D8745D-6F29-4929-80D7-5966C08FE4F6}" type="pres">
      <dgm:prSet presAssocID="{36832CB1-B431-447D-9700-75A339C522FB}" presName="spaceRect" presStyleCnt="0"/>
      <dgm:spPr/>
    </dgm:pt>
    <dgm:pt modelId="{269C9C81-8A36-4FA9-A13D-F70899049ED6}" type="pres">
      <dgm:prSet presAssocID="{36832CB1-B431-447D-9700-75A339C522FB}" presName="textRect" presStyleLbl="revTx" presStyleIdx="3" presStyleCnt="5">
        <dgm:presLayoutVars>
          <dgm:chMax val="1"/>
          <dgm:chPref val="1"/>
        </dgm:presLayoutVars>
      </dgm:prSet>
      <dgm:spPr/>
    </dgm:pt>
    <dgm:pt modelId="{EE204101-49BF-4F1D-B743-F42033DD4C0D}" type="pres">
      <dgm:prSet presAssocID="{0D749421-A98F-4A7C-8B46-BD4314BF4D2F}" presName="sibTrans" presStyleLbl="sibTrans2D1" presStyleIdx="0" presStyleCnt="0"/>
      <dgm:spPr/>
    </dgm:pt>
    <dgm:pt modelId="{D5FE4DED-FA9B-4487-A9AA-50D11F45A4CB}" type="pres">
      <dgm:prSet presAssocID="{51CD284B-6209-4736-99A9-6497E5DAC252}" presName="compNode" presStyleCnt="0"/>
      <dgm:spPr/>
    </dgm:pt>
    <dgm:pt modelId="{6473C11B-6A14-4DE8-ADAD-38BE7A327127}" type="pres">
      <dgm:prSet presAssocID="{51CD284B-6209-4736-99A9-6497E5DAC252}" presName="iconBgRect" presStyleLbl="bgShp" presStyleIdx="4" presStyleCnt="5"/>
      <dgm:spPr/>
    </dgm:pt>
    <dgm:pt modelId="{F664C3DB-1106-4446-AEF8-6755F557B646}" type="pres">
      <dgm:prSet presAssocID="{51CD284B-6209-4736-99A9-6497E5DAC25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Question mark"/>
        </a:ext>
      </dgm:extLst>
    </dgm:pt>
    <dgm:pt modelId="{37A9B70D-2829-4B26-B2BA-98A82D75E328}" type="pres">
      <dgm:prSet presAssocID="{51CD284B-6209-4736-99A9-6497E5DAC252}" presName="spaceRect" presStyleCnt="0"/>
      <dgm:spPr/>
    </dgm:pt>
    <dgm:pt modelId="{3AB29450-8E02-4195-A551-545375E17710}" type="pres">
      <dgm:prSet presAssocID="{51CD284B-6209-4736-99A9-6497E5DAC252}" presName="textRect" presStyleLbl="revTx" presStyleIdx="4" presStyleCnt="5">
        <dgm:presLayoutVars>
          <dgm:chMax val="1"/>
          <dgm:chPref val="1"/>
        </dgm:presLayoutVars>
      </dgm:prSet>
      <dgm:spPr/>
    </dgm:pt>
  </dgm:ptLst>
  <dgm:cxnLst>
    <dgm:cxn modelId="{66CCEE11-57E4-4255-8262-E16B6246645A}" srcId="{B9ECEA91-000D-499E-9EC0-2DDAFD633589}" destId="{51CD284B-6209-4736-99A9-6497E5DAC252}" srcOrd="4" destOrd="0" parTransId="{872ABF3D-1F16-425B-9AC1-FD549FA4BB34}" sibTransId="{669B608B-34DA-4A60-8B3C-2EBEADB03E45}"/>
    <dgm:cxn modelId="{A72CAB1D-7F61-4AD2-BF69-CE3A4EB4FE92}" type="presOf" srcId="{6272FF0F-4A47-4769-A561-9A282D3CCDCA}" destId="{FF1A108B-4F0D-45F6-8074-B580E8FF1863}" srcOrd="0" destOrd="0" presId="urn:microsoft.com/office/officeart/2018/2/layout/IconCircleList"/>
    <dgm:cxn modelId="{B1A30C2D-8D83-451E-94D4-FCEAE489082E}" type="presOf" srcId="{CE9E6C1D-805F-4C4F-BF67-D46B4710C429}" destId="{16682B72-20D9-4E39-8E2A-FED1A0838FF6}" srcOrd="0" destOrd="0" presId="urn:microsoft.com/office/officeart/2018/2/layout/IconCircleList"/>
    <dgm:cxn modelId="{B7D4B15C-92CE-4AFD-A29A-13EE8BBEA95F}" type="presOf" srcId="{2EBBAC11-7156-4E7A-89B9-EEBB0D5D8AA1}" destId="{BD427FF1-F058-42C6-AC08-164E1D716556}" srcOrd="0" destOrd="0" presId="urn:microsoft.com/office/officeart/2018/2/layout/IconCircleList"/>
    <dgm:cxn modelId="{A8340141-3AA1-46FD-B31E-5841F3334D10}" srcId="{B9ECEA91-000D-499E-9EC0-2DDAFD633589}" destId="{B69B516F-B651-466B-84C4-D7E71C856109}" srcOrd="1" destOrd="0" parTransId="{AA3B130A-0D9B-4E16-90FE-84043803671D}" sibTransId="{CE9E6C1D-805F-4C4F-BF67-D46B4710C429}"/>
    <dgm:cxn modelId="{2C312D68-A5AD-4944-AA01-76BE5062E36A}" type="presOf" srcId="{A6DF90A0-737A-496D-9DC9-85FBAC719EB2}" destId="{6EA4E8FD-2113-496E-BB1D-ABCF739C2844}" srcOrd="0" destOrd="0" presId="urn:microsoft.com/office/officeart/2018/2/layout/IconCircleList"/>
    <dgm:cxn modelId="{27E59B83-3D32-40C0-9EFD-58FAC3692DC5}" type="presOf" srcId="{CAAEEE37-EE3A-4329-9E1A-5121AD9FEE8E}" destId="{7A61F299-E43F-46E8-A56D-BFD83D179B94}" srcOrd="0" destOrd="0" presId="urn:microsoft.com/office/officeart/2018/2/layout/IconCircleList"/>
    <dgm:cxn modelId="{8582818A-43A5-4D71-A2A3-CEDFD22B46BF}" type="presOf" srcId="{36832CB1-B431-447D-9700-75A339C522FB}" destId="{269C9C81-8A36-4FA9-A13D-F70899049ED6}" srcOrd="0" destOrd="0" presId="urn:microsoft.com/office/officeart/2018/2/layout/IconCircleList"/>
    <dgm:cxn modelId="{1C82BB98-1FC9-45DC-9CD0-1C88ECA51FAC}" type="presOf" srcId="{51CD284B-6209-4736-99A9-6497E5DAC252}" destId="{3AB29450-8E02-4195-A551-545375E17710}" srcOrd="0" destOrd="0" presId="urn:microsoft.com/office/officeart/2018/2/layout/IconCircleList"/>
    <dgm:cxn modelId="{2D5FAF9F-3847-491E-9C63-5B14D1D2D34F}" srcId="{B9ECEA91-000D-499E-9EC0-2DDAFD633589}" destId="{CAAEEE37-EE3A-4329-9E1A-5121AD9FEE8E}" srcOrd="0" destOrd="0" parTransId="{4080CB6B-3F3B-4579-81C0-8E58ACAC1567}" sibTransId="{2EBBAC11-7156-4E7A-89B9-EEBB0D5D8AA1}"/>
    <dgm:cxn modelId="{51B726B5-824B-412D-BB2A-0A0F0B5C98DE}" type="presOf" srcId="{B9ECEA91-000D-499E-9EC0-2DDAFD633589}" destId="{BFF2F721-1370-4036-AB97-99B285C39D58}" srcOrd="0" destOrd="0" presId="urn:microsoft.com/office/officeart/2018/2/layout/IconCircleList"/>
    <dgm:cxn modelId="{64540FC4-BE41-49C0-9A72-76DC0FFF584A}" type="presOf" srcId="{0D749421-A98F-4A7C-8B46-BD4314BF4D2F}" destId="{EE204101-49BF-4F1D-B743-F42033DD4C0D}" srcOrd="0" destOrd="0" presId="urn:microsoft.com/office/officeart/2018/2/layout/IconCircleList"/>
    <dgm:cxn modelId="{BE2EDBDB-D573-4BAC-872C-384C1CF74829}" srcId="{B9ECEA91-000D-499E-9EC0-2DDAFD633589}" destId="{6272FF0F-4A47-4769-A561-9A282D3CCDCA}" srcOrd="2" destOrd="0" parTransId="{2CA29699-1329-4AE2-9CB7-CC3157A1EBA9}" sibTransId="{A6DF90A0-737A-496D-9DC9-85FBAC719EB2}"/>
    <dgm:cxn modelId="{A31B4FF1-FF89-4109-B9EA-DC60956BA283}" type="presOf" srcId="{B69B516F-B651-466B-84C4-D7E71C856109}" destId="{E1E62282-AF49-425A-872A-71C7973C4746}" srcOrd="0" destOrd="0" presId="urn:microsoft.com/office/officeart/2018/2/layout/IconCircleList"/>
    <dgm:cxn modelId="{4721EEFF-D290-4E76-961F-50290B1BD239}" srcId="{B9ECEA91-000D-499E-9EC0-2DDAFD633589}" destId="{36832CB1-B431-447D-9700-75A339C522FB}" srcOrd="3" destOrd="0" parTransId="{894ABA42-EE60-4E95-B271-0E0C3E3017C8}" sibTransId="{0D749421-A98F-4A7C-8B46-BD4314BF4D2F}"/>
    <dgm:cxn modelId="{87EE13C6-DE93-4375-9EB8-E8D5C8134AF7}" type="presParOf" srcId="{BFF2F721-1370-4036-AB97-99B285C39D58}" destId="{0DF8BFF0-101C-461E-BFC1-AD2944B90612}" srcOrd="0" destOrd="0" presId="urn:microsoft.com/office/officeart/2018/2/layout/IconCircleList"/>
    <dgm:cxn modelId="{C827F4DA-314D-47EF-8B2E-B1D983F9AE6B}" type="presParOf" srcId="{0DF8BFF0-101C-461E-BFC1-AD2944B90612}" destId="{0177B228-04E5-4335-B1B2-CFCB668BD85D}" srcOrd="0" destOrd="0" presId="urn:microsoft.com/office/officeart/2018/2/layout/IconCircleList"/>
    <dgm:cxn modelId="{5E47691B-54D9-43D7-A535-86D4C7D8EDB5}" type="presParOf" srcId="{0177B228-04E5-4335-B1B2-CFCB668BD85D}" destId="{B878FD7D-4DC2-453D-931C-C693E497BC2A}" srcOrd="0" destOrd="0" presId="urn:microsoft.com/office/officeart/2018/2/layout/IconCircleList"/>
    <dgm:cxn modelId="{8834E929-D552-4F65-829B-22255B321618}" type="presParOf" srcId="{0177B228-04E5-4335-B1B2-CFCB668BD85D}" destId="{37E7AC26-FC8D-427F-80BD-B3E6C82389BC}" srcOrd="1" destOrd="0" presId="urn:microsoft.com/office/officeart/2018/2/layout/IconCircleList"/>
    <dgm:cxn modelId="{9D7217D1-45D0-49E2-AD28-373DAFB135F2}" type="presParOf" srcId="{0177B228-04E5-4335-B1B2-CFCB668BD85D}" destId="{07F00091-3485-4C55-8253-BC666B11D6E7}" srcOrd="2" destOrd="0" presId="urn:microsoft.com/office/officeart/2018/2/layout/IconCircleList"/>
    <dgm:cxn modelId="{BDAE6ADD-6C2D-4E1E-9688-51EECE9F01E7}" type="presParOf" srcId="{0177B228-04E5-4335-B1B2-CFCB668BD85D}" destId="{7A61F299-E43F-46E8-A56D-BFD83D179B94}" srcOrd="3" destOrd="0" presId="urn:microsoft.com/office/officeart/2018/2/layout/IconCircleList"/>
    <dgm:cxn modelId="{FDDB272C-E3DE-4393-B210-E16C39156C57}" type="presParOf" srcId="{0DF8BFF0-101C-461E-BFC1-AD2944B90612}" destId="{BD427FF1-F058-42C6-AC08-164E1D716556}" srcOrd="1" destOrd="0" presId="urn:microsoft.com/office/officeart/2018/2/layout/IconCircleList"/>
    <dgm:cxn modelId="{572B08D1-6D62-42A3-8E4F-275597EA5092}" type="presParOf" srcId="{0DF8BFF0-101C-461E-BFC1-AD2944B90612}" destId="{D26E68BE-9317-463E-92E7-D5D982680BF4}" srcOrd="2" destOrd="0" presId="urn:microsoft.com/office/officeart/2018/2/layout/IconCircleList"/>
    <dgm:cxn modelId="{53C2DD1B-4524-4AF9-85F8-6C99157B941D}" type="presParOf" srcId="{D26E68BE-9317-463E-92E7-D5D982680BF4}" destId="{247A9073-6A17-4CAB-9D09-AACF08582412}" srcOrd="0" destOrd="0" presId="urn:microsoft.com/office/officeart/2018/2/layout/IconCircleList"/>
    <dgm:cxn modelId="{7964E5D6-682F-4F3F-87A8-33346FEAD2E3}" type="presParOf" srcId="{D26E68BE-9317-463E-92E7-D5D982680BF4}" destId="{6CD52583-223B-460F-A011-3E30C0C31AA3}" srcOrd="1" destOrd="0" presId="urn:microsoft.com/office/officeart/2018/2/layout/IconCircleList"/>
    <dgm:cxn modelId="{4C8EACE9-8658-4F9F-8FE6-C2AA0DC936E4}" type="presParOf" srcId="{D26E68BE-9317-463E-92E7-D5D982680BF4}" destId="{3A4EDEA4-C082-4101-9F59-A9A6B7183571}" srcOrd="2" destOrd="0" presId="urn:microsoft.com/office/officeart/2018/2/layout/IconCircleList"/>
    <dgm:cxn modelId="{A3924B15-14B9-403E-A468-5E63C2AD65AF}" type="presParOf" srcId="{D26E68BE-9317-463E-92E7-D5D982680BF4}" destId="{E1E62282-AF49-425A-872A-71C7973C4746}" srcOrd="3" destOrd="0" presId="urn:microsoft.com/office/officeart/2018/2/layout/IconCircleList"/>
    <dgm:cxn modelId="{AE1FEE6D-23AF-4FD3-9512-DF8074960F60}" type="presParOf" srcId="{0DF8BFF0-101C-461E-BFC1-AD2944B90612}" destId="{16682B72-20D9-4E39-8E2A-FED1A0838FF6}" srcOrd="3" destOrd="0" presId="urn:microsoft.com/office/officeart/2018/2/layout/IconCircleList"/>
    <dgm:cxn modelId="{74D458E6-70C6-48BC-A6CF-B8B2D9E55B96}" type="presParOf" srcId="{0DF8BFF0-101C-461E-BFC1-AD2944B90612}" destId="{66C42B0D-9C39-4308-B67D-058A1D96E077}" srcOrd="4" destOrd="0" presId="urn:microsoft.com/office/officeart/2018/2/layout/IconCircleList"/>
    <dgm:cxn modelId="{E11907D3-A798-4722-BD8F-43BCBA6AD0A1}" type="presParOf" srcId="{66C42B0D-9C39-4308-B67D-058A1D96E077}" destId="{66A722CE-AD99-4E73-854E-F17D49BE85C6}" srcOrd="0" destOrd="0" presId="urn:microsoft.com/office/officeart/2018/2/layout/IconCircleList"/>
    <dgm:cxn modelId="{C7F5916A-092D-45CA-979E-EA473D3857BE}" type="presParOf" srcId="{66C42B0D-9C39-4308-B67D-058A1D96E077}" destId="{24B9A10A-A165-480A-8A28-44F749B953E5}" srcOrd="1" destOrd="0" presId="urn:microsoft.com/office/officeart/2018/2/layout/IconCircleList"/>
    <dgm:cxn modelId="{6B38514E-D10D-4B6F-BFDB-3F15AC3789E3}" type="presParOf" srcId="{66C42B0D-9C39-4308-B67D-058A1D96E077}" destId="{08EEB541-479C-4C66-9BA2-751B7E0E6064}" srcOrd="2" destOrd="0" presId="urn:microsoft.com/office/officeart/2018/2/layout/IconCircleList"/>
    <dgm:cxn modelId="{5DEDBDE0-F3CE-4230-8CE0-DF43BE0B600A}" type="presParOf" srcId="{66C42B0D-9C39-4308-B67D-058A1D96E077}" destId="{FF1A108B-4F0D-45F6-8074-B580E8FF1863}" srcOrd="3" destOrd="0" presId="urn:microsoft.com/office/officeart/2018/2/layout/IconCircleList"/>
    <dgm:cxn modelId="{6A8E05BB-A773-47F2-809D-D7BCA168FBFB}" type="presParOf" srcId="{0DF8BFF0-101C-461E-BFC1-AD2944B90612}" destId="{6EA4E8FD-2113-496E-BB1D-ABCF739C2844}" srcOrd="5" destOrd="0" presId="urn:microsoft.com/office/officeart/2018/2/layout/IconCircleList"/>
    <dgm:cxn modelId="{E2EC013E-A0ED-40D1-B0C6-03EC66955B0B}" type="presParOf" srcId="{0DF8BFF0-101C-461E-BFC1-AD2944B90612}" destId="{F7C39A8E-DFB7-49C5-A635-08FBD551CFD6}" srcOrd="6" destOrd="0" presId="urn:microsoft.com/office/officeart/2018/2/layout/IconCircleList"/>
    <dgm:cxn modelId="{51EB40EB-915D-4D85-B5EA-62BAA6619621}" type="presParOf" srcId="{F7C39A8E-DFB7-49C5-A635-08FBD551CFD6}" destId="{EF747FC9-9313-42BD-94AC-558CFC36DDE2}" srcOrd="0" destOrd="0" presId="urn:microsoft.com/office/officeart/2018/2/layout/IconCircleList"/>
    <dgm:cxn modelId="{AE01619F-374C-4857-A857-EAFCA1296619}" type="presParOf" srcId="{F7C39A8E-DFB7-49C5-A635-08FBD551CFD6}" destId="{FD1DA1A8-9A92-4A44-A30B-72DCB2583388}" srcOrd="1" destOrd="0" presId="urn:microsoft.com/office/officeart/2018/2/layout/IconCircleList"/>
    <dgm:cxn modelId="{B0FF57BD-A3B1-4067-88F5-948A0950F835}" type="presParOf" srcId="{F7C39A8E-DFB7-49C5-A635-08FBD551CFD6}" destId="{D2D8745D-6F29-4929-80D7-5966C08FE4F6}" srcOrd="2" destOrd="0" presId="urn:microsoft.com/office/officeart/2018/2/layout/IconCircleList"/>
    <dgm:cxn modelId="{228CFDA6-06C2-405A-85D3-137B6ABDB0BE}" type="presParOf" srcId="{F7C39A8E-DFB7-49C5-A635-08FBD551CFD6}" destId="{269C9C81-8A36-4FA9-A13D-F70899049ED6}" srcOrd="3" destOrd="0" presId="urn:microsoft.com/office/officeart/2018/2/layout/IconCircleList"/>
    <dgm:cxn modelId="{357B4F30-8A58-476B-8A19-DCFA25DCB250}" type="presParOf" srcId="{0DF8BFF0-101C-461E-BFC1-AD2944B90612}" destId="{EE204101-49BF-4F1D-B743-F42033DD4C0D}" srcOrd="7" destOrd="0" presId="urn:microsoft.com/office/officeart/2018/2/layout/IconCircleList"/>
    <dgm:cxn modelId="{4E3B0DEC-5558-44C5-B130-3E5E871E35F5}" type="presParOf" srcId="{0DF8BFF0-101C-461E-BFC1-AD2944B90612}" destId="{D5FE4DED-FA9B-4487-A9AA-50D11F45A4CB}" srcOrd="8" destOrd="0" presId="urn:microsoft.com/office/officeart/2018/2/layout/IconCircleList"/>
    <dgm:cxn modelId="{9B9C7023-184E-4A9A-9B06-3CF9225F320F}" type="presParOf" srcId="{D5FE4DED-FA9B-4487-A9AA-50D11F45A4CB}" destId="{6473C11B-6A14-4DE8-ADAD-38BE7A327127}" srcOrd="0" destOrd="0" presId="urn:microsoft.com/office/officeart/2018/2/layout/IconCircleList"/>
    <dgm:cxn modelId="{48479DC4-6691-4B6F-86D7-80D10235BED3}" type="presParOf" srcId="{D5FE4DED-FA9B-4487-A9AA-50D11F45A4CB}" destId="{F664C3DB-1106-4446-AEF8-6755F557B646}" srcOrd="1" destOrd="0" presId="urn:microsoft.com/office/officeart/2018/2/layout/IconCircleList"/>
    <dgm:cxn modelId="{6A6A41D4-9BD0-41D5-BFA7-661EBA2013E5}" type="presParOf" srcId="{D5FE4DED-FA9B-4487-A9AA-50D11F45A4CB}" destId="{37A9B70D-2829-4B26-B2BA-98A82D75E328}" srcOrd="2" destOrd="0" presId="urn:microsoft.com/office/officeart/2018/2/layout/IconCircleList"/>
    <dgm:cxn modelId="{F1EC5688-FE43-4DBC-A051-F16D501B4023}" type="presParOf" srcId="{D5FE4DED-FA9B-4487-A9AA-50D11F45A4CB}" destId="{3AB29450-8E02-4195-A551-545375E1771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8FD7D-4DC2-453D-931C-C693E497BC2A}">
      <dsp:nvSpPr>
        <dsp:cNvPr id="0" name=""/>
        <dsp:cNvSpPr/>
      </dsp:nvSpPr>
      <dsp:spPr>
        <a:xfrm>
          <a:off x="890580" y="31999"/>
          <a:ext cx="1082354" cy="10823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E7AC26-FC8D-427F-80BD-B3E6C82389BC}">
      <dsp:nvSpPr>
        <dsp:cNvPr id="0" name=""/>
        <dsp:cNvSpPr/>
      </dsp:nvSpPr>
      <dsp:spPr>
        <a:xfrm>
          <a:off x="1117875" y="259293"/>
          <a:ext cx="627765" cy="6277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61F299-E43F-46E8-A56D-BFD83D179B94}">
      <dsp:nvSpPr>
        <dsp:cNvPr id="0" name=""/>
        <dsp:cNvSpPr/>
      </dsp:nvSpPr>
      <dsp:spPr>
        <a:xfrm>
          <a:off x="2204867" y="31999"/>
          <a:ext cx="2551262" cy="108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b="1" i="0" kern="1200" dirty="0"/>
            <a:t>WHO </a:t>
          </a:r>
          <a:r>
            <a:rPr lang="en-US" sz="2300" b="0" i="0" kern="1200" dirty="0"/>
            <a:t>- Who are the participants involved in your project?</a:t>
          </a:r>
          <a:endParaRPr lang="en-US" sz="2300" kern="1200" dirty="0"/>
        </a:p>
      </dsp:txBody>
      <dsp:txXfrm>
        <a:off x="2204867" y="31999"/>
        <a:ext cx="2551262" cy="1082354"/>
      </dsp:txXfrm>
    </dsp:sp>
    <dsp:sp modelId="{247A9073-6A17-4CAB-9D09-AACF08582412}">
      <dsp:nvSpPr>
        <dsp:cNvPr id="0" name=""/>
        <dsp:cNvSpPr/>
      </dsp:nvSpPr>
      <dsp:spPr>
        <a:xfrm>
          <a:off x="5200669" y="31999"/>
          <a:ext cx="1082354" cy="10823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D52583-223B-460F-A011-3E30C0C31AA3}">
      <dsp:nvSpPr>
        <dsp:cNvPr id="0" name=""/>
        <dsp:cNvSpPr/>
      </dsp:nvSpPr>
      <dsp:spPr>
        <a:xfrm>
          <a:off x="5427963" y="259293"/>
          <a:ext cx="627765" cy="6277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E62282-AF49-425A-872A-71C7973C4746}">
      <dsp:nvSpPr>
        <dsp:cNvPr id="0" name=""/>
        <dsp:cNvSpPr/>
      </dsp:nvSpPr>
      <dsp:spPr>
        <a:xfrm>
          <a:off x="6514956" y="31999"/>
          <a:ext cx="2551262" cy="108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b="1" i="0" kern="1200" dirty="0"/>
            <a:t>WHAT </a:t>
          </a:r>
          <a:r>
            <a:rPr lang="en-US" sz="2300" b="0" i="0" kern="1200" dirty="0"/>
            <a:t>- What specific activities are involved?</a:t>
          </a:r>
          <a:endParaRPr lang="en-US" sz="2300" kern="1200" dirty="0"/>
        </a:p>
      </dsp:txBody>
      <dsp:txXfrm>
        <a:off x="6514956" y="31999"/>
        <a:ext cx="2551262" cy="1082354"/>
      </dsp:txXfrm>
    </dsp:sp>
    <dsp:sp modelId="{66A722CE-AD99-4E73-854E-F17D49BE85C6}">
      <dsp:nvSpPr>
        <dsp:cNvPr id="0" name=""/>
        <dsp:cNvSpPr/>
      </dsp:nvSpPr>
      <dsp:spPr>
        <a:xfrm>
          <a:off x="890580" y="1967201"/>
          <a:ext cx="1082354" cy="10823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B9A10A-A165-480A-8A28-44F749B953E5}">
      <dsp:nvSpPr>
        <dsp:cNvPr id="0" name=""/>
        <dsp:cNvSpPr/>
      </dsp:nvSpPr>
      <dsp:spPr>
        <a:xfrm>
          <a:off x="1117875" y="2194496"/>
          <a:ext cx="627765" cy="6277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1A108B-4F0D-45F6-8074-B580E8FF1863}">
      <dsp:nvSpPr>
        <dsp:cNvPr id="0" name=""/>
        <dsp:cNvSpPr/>
      </dsp:nvSpPr>
      <dsp:spPr>
        <a:xfrm>
          <a:off x="2204867" y="1967201"/>
          <a:ext cx="2551262" cy="108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b="1" i="0" kern="1200" dirty="0"/>
            <a:t>WHERE </a:t>
          </a:r>
          <a:r>
            <a:rPr lang="en-US" sz="2300" b="0" i="0" kern="1200" dirty="0"/>
            <a:t>- Where does it take place?</a:t>
          </a:r>
          <a:endParaRPr lang="en-US" sz="2300" kern="1200" dirty="0"/>
        </a:p>
      </dsp:txBody>
      <dsp:txXfrm>
        <a:off x="2204867" y="1967201"/>
        <a:ext cx="2551262" cy="1082354"/>
      </dsp:txXfrm>
    </dsp:sp>
    <dsp:sp modelId="{EF747FC9-9313-42BD-94AC-558CFC36DDE2}">
      <dsp:nvSpPr>
        <dsp:cNvPr id="0" name=""/>
        <dsp:cNvSpPr/>
      </dsp:nvSpPr>
      <dsp:spPr>
        <a:xfrm>
          <a:off x="5200669" y="1967201"/>
          <a:ext cx="1082354" cy="10823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1DA1A8-9A92-4A44-A30B-72DCB2583388}">
      <dsp:nvSpPr>
        <dsp:cNvPr id="0" name=""/>
        <dsp:cNvSpPr/>
      </dsp:nvSpPr>
      <dsp:spPr>
        <a:xfrm>
          <a:off x="5427963" y="2194496"/>
          <a:ext cx="627765" cy="6277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9C9C81-8A36-4FA9-A13D-F70899049ED6}">
      <dsp:nvSpPr>
        <dsp:cNvPr id="0" name=""/>
        <dsp:cNvSpPr/>
      </dsp:nvSpPr>
      <dsp:spPr>
        <a:xfrm>
          <a:off x="6514956" y="1967201"/>
          <a:ext cx="2551262" cy="108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b="1" i="0" kern="1200" dirty="0"/>
            <a:t>WHEN </a:t>
          </a:r>
          <a:r>
            <a:rPr lang="en-US" sz="2300" b="0" i="0" kern="1200" dirty="0"/>
            <a:t>- When does it take place?</a:t>
          </a:r>
          <a:endParaRPr lang="en-US" sz="2300" kern="1200" dirty="0"/>
        </a:p>
      </dsp:txBody>
      <dsp:txXfrm>
        <a:off x="6514956" y="1967201"/>
        <a:ext cx="2551262" cy="1082354"/>
      </dsp:txXfrm>
    </dsp:sp>
    <dsp:sp modelId="{6473C11B-6A14-4DE8-ADAD-38BE7A327127}">
      <dsp:nvSpPr>
        <dsp:cNvPr id="0" name=""/>
        <dsp:cNvSpPr/>
      </dsp:nvSpPr>
      <dsp:spPr>
        <a:xfrm>
          <a:off x="890580" y="3902404"/>
          <a:ext cx="1082354" cy="10823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64C3DB-1106-4446-AEF8-6755F557B646}">
      <dsp:nvSpPr>
        <dsp:cNvPr id="0" name=""/>
        <dsp:cNvSpPr/>
      </dsp:nvSpPr>
      <dsp:spPr>
        <a:xfrm>
          <a:off x="1117875" y="4129699"/>
          <a:ext cx="627765" cy="62776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B29450-8E02-4195-A551-545375E17710}">
      <dsp:nvSpPr>
        <dsp:cNvPr id="0" name=""/>
        <dsp:cNvSpPr/>
      </dsp:nvSpPr>
      <dsp:spPr>
        <a:xfrm>
          <a:off x="2204867" y="3902404"/>
          <a:ext cx="2551262" cy="108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b="1" i="0" kern="1200" dirty="0"/>
            <a:t>WHY </a:t>
          </a:r>
          <a:r>
            <a:rPr lang="en-US" sz="2300" b="0" i="0" kern="1200" dirty="0"/>
            <a:t>- Why is the project needed? </a:t>
          </a:r>
          <a:endParaRPr lang="en-US" sz="2300" kern="1200" dirty="0"/>
        </a:p>
      </dsp:txBody>
      <dsp:txXfrm>
        <a:off x="2204867" y="3902404"/>
        <a:ext cx="2551262" cy="108235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F37ABC-03CE-470B-8B2D-6D0E03A2BC71}" type="datetimeFigureOut">
              <a:rPr lang="en-GB" smtClean="0"/>
              <a:t>18/12/2023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2260F-CD82-459A-A45D-328026BA74EA}" type="slidenum">
              <a:rPr lang="en-GB" smtClean="0"/>
              <a:t>‹#›</a:t>
            </a:fld>
            <a:endParaRPr lang="en-GB" dirty="0"/>
          </a:p>
        </p:txBody>
      </p:sp>
    </p:spTree>
    <p:extLst>
      <p:ext uri="{BB962C8B-B14F-4D97-AF65-F5344CB8AC3E}">
        <p14:creationId xmlns:p14="http://schemas.microsoft.com/office/powerpoint/2010/main" val="3887767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knowhow.ncvo.org.uk/tools-resources"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sportenglandclubmatters.com/governance/policies-and-procedures/" TargetMode="External"/><Relationship Id="rId4" Type="http://schemas.openxmlformats.org/officeDocument/2006/relationships/hyperlink" Target="https://www.smallcharitysupport.uk/index.php/example-policie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eprivation.nisra.gov.u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02260F-CD82-459A-A45D-328026BA74EA}" type="slidenum">
              <a:rPr lang="en-GB" smtClean="0"/>
              <a:t>1</a:t>
            </a:fld>
            <a:endParaRPr lang="en-GB" dirty="0"/>
          </a:p>
        </p:txBody>
      </p:sp>
    </p:spTree>
    <p:extLst>
      <p:ext uri="{BB962C8B-B14F-4D97-AF65-F5344CB8AC3E}">
        <p14:creationId xmlns:p14="http://schemas.microsoft.com/office/powerpoint/2010/main" val="80842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02260F-CD82-459A-A45D-328026BA74EA}" type="slidenum">
              <a:rPr lang="en-GB" smtClean="0"/>
              <a:t>3</a:t>
            </a:fld>
            <a:endParaRPr lang="en-GB" dirty="0"/>
          </a:p>
        </p:txBody>
      </p:sp>
    </p:spTree>
    <p:extLst>
      <p:ext uri="{BB962C8B-B14F-4D97-AF65-F5344CB8AC3E}">
        <p14:creationId xmlns:p14="http://schemas.microsoft.com/office/powerpoint/2010/main" val="4043261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GB" sz="1200" dirty="0">
                <a:solidFill>
                  <a:schemeClr val="tx2"/>
                </a:solidFill>
              </a:rPr>
              <a:t>Where can I find templates online? </a:t>
            </a:r>
          </a:p>
          <a:p>
            <a:pPr marL="0" lvl="1"/>
            <a:r>
              <a:rPr lang="en-US" sz="1200" dirty="0">
                <a:hlinkClick r:id="rId3"/>
              </a:rPr>
              <a:t>Tools and resources — NCVO Knowhow</a:t>
            </a:r>
            <a:endParaRPr lang="en-US" sz="1200" dirty="0"/>
          </a:p>
          <a:p>
            <a:pPr marL="0" lvl="1"/>
            <a:r>
              <a:rPr lang="en-US" sz="1200" dirty="0">
                <a:hlinkClick r:id="rId4"/>
              </a:rPr>
              <a:t>Small Charity Support - Example Policies</a:t>
            </a:r>
            <a:endParaRPr lang="en-US" sz="1200" dirty="0"/>
          </a:p>
          <a:p>
            <a:pPr marL="0" lvl="1"/>
            <a:r>
              <a:rPr lang="en-US" sz="1200" dirty="0">
                <a:hlinkClick r:id="rId5"/>
              </a:rPr>
              <a:t>Course: Policies and procedures (sportenglandclubmatters.com)</a:t>
            </a:r>
            <a:endParaRPr lang="en-GB" sz="1200" dirty="0">
              <a:solidFill>
                <a:schemeClr val="tx2"/>
              </a:solidFill>
            </a:endParaRPr>
          </a:p>
          <a:p>
            <a:endParaRPr lang="en-GB" dirty="0"/>
          </a:p>
        </p:txBody>
      </p:sp>
      <p:sp>
        <p:nvSpPr>
          <p:cNvPr id="4" name="Slide Number Placeholder 3"/>
          <p:cNvSpPr>
            <a:spLocks noGrp="1"/>
          </p:cNvSpPr>
          <p:nvPr>
            <p:ph type="sldNum" sz="quarter" idx="5"/>
          </p:nvPr>
        </p:nvSpPr>
        <p:spPr/>
        <p:txBody>
          <a:bodyPr/>
          <a:lstStyle/>
          <a:p>
            <a:fld id="{E302260F-CD82-459A-A45D-328026BA74EA}" type="slidenum">
              <a:rPr lang="en-GB" smtClean="0"/>
              <a:t>5</a:t>
            </a:fld>
            <a:endParaRPr lang="en-GB" dirty="0"/>
          </a:p>
        </p:txBody>
      </p:sp>
    </p:spTree>
    <p:extLst>
      <p:ext uri="{BB962C8B-B14F-4D97-AF65-F5344CB8AC3E}">
        <p14:creationId xmlns:p14="http://schemas.microsoft.com/office/powerpoint/2010/main" val="338088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Home Page | NI Area Statistics | NISRA</a:t>
            </a:r>
            <a:endParaRPr lang="en-GB" dirty="0"/>
          </a:p>
        </p:txBody>
      </p:sp>
      <p:sp>
        <p:nvSpPr>
          <p:cNvPr id="4" name="Slide Number Placeholder 3"/>
          <p:cNvSpPr>
            <a:spLocks noGrp="1"/>
          </p:cNvSpPr>
          <p:nvPr>
            <p:ph type="sldNum" sz="quarter" idx="5"/>
          </p:nvPr>
        </p:nvSpPr>
        <p:spPr/>
        <p:txBody>
          <a:bodyPr/>
          <a:lstStyle/>
          <a:p>
            <a:fld id="{E302260F-CD82-459A-A45D-328026BA74EA}" type="slidenum">
              <a:rPr lang="en-GB" smtClean="0"/>
              <a:t>10</a:t>
            </a:fld>
            <a:endParaRPr lang="en-GB" dirty="0"/>
          </a:p>
        </p:txBody>
      </p:sp>
    </p:spTree>
    <p:extLst>
      <p:ext uri="{BB962C8B-B14F-4D97-AF65-F5344CB8AC3E}">
        <p14:creationId xmlns:p14="http://schemas.microsoft.com/office/powerpoint/2010/main" val="3039700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a combination of informal conversations and an online survey is recommended. Focus groups can then be arranged at a further point when you have gathered a range of findings from the previous stages.</a:t>
            </a:r>
          </a:p>
        </p:txBody>
      </p:sp>
      <p:sp>
        <p:nvSpPr>
          <p:cNvPr id="4" name="Slide Number Placeholder 3"/>
          <p:cNvSpPr>
            <a:spLocks noGrp="1"/>
          </p:cNvSpPr>
          <p:nvPr>
            <p:ph type="sldNum" sz="quarter" idx="5"/>
          </p:nvPr>
        </p:nvSpPr>
        <p:spPr/>
        <p:txBody>
          <a:bodyPr/>
          <a:lstStyle/>
          <a:p>
            <a:fld id="{E302260F-CD82-459A-A45D-328026BA74EA}" type="slidenum">
              <a:rPr lang="en-GB" smtClean="0"/>
              <a:t>11</a:t>
            </a:fld>
            <a:endParaRPr lang="en-GB" dirty="0"/>
          </a:p>
        </p:txBody>
      </p:sp>
    </p:spTree>
    <p:extLst>
      <p:ext uri="{BB962C8B-B14F-4D97-AF65-F5344CB8AC3E}">
        <p14:creationId xmlns:p14="http://schemas.microsoft.com/office/powerpoint/2010/main" val="1725329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try to limit your survey to around 10 questions. This will provide a good balance between getting the info you need and keeping respondents engaged! </a:t>
            </a:r>
          </a:p>
        </p:txBody>
      </p:sp>
      <p:sp>
        <p:nvSpPr>
          <p:cNvPr id="4" name="Slide Number Placeholder 3"/>
          <p:cNvSpPr>
            <a:spLocks noGrp="1"/>
          </p:cNvSpPr>
          <p:nvPr>
            <p:ph type="sldNum" sz="quarter" idx="5"/>
          </p:nvPr>
        </p:nvSpPr>
        <p:spPr/>
        <p:txBody>
          <a:bodyPr/>
          <a:lstStyle/>
          <a:p>
            <a:fld id="{E302260F-CD82-459A-A45D-328026BA74EA}" type="slidenum">
              <a:rPr lang="en-GB" smtClean="0"/>
              <a:t>12</a:t>
            </a:fld>
            <a:endParaRPr lang="en-GB" dirty="0"/>
          </a:p>
        </p:txBody>
      </p:sp>
    </p:spTree>
    <p:extLst>
      <p:ext uri="{BB962C8B-B14F-4D97-AF65-F5344CB8AC3E}">
        <p14:creationId xmlns:p14="http://schemas.microsoft.com/office/powerpoint/2010/main" val="1160969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if Google Forms or Microsoft forms doesn’t work for you, try a quick Google search for a range of free surveys that can be created from other online resources. Once this process has been completed, it will make things much easier going forward when developing project ideas and making stronger funding applications!</a:t>
            </a:r>
          </a:p>
        </p:txBody>
      </p:sp>
      <p:sp>
        <p:nvSpPr>
          <p:cNvPr id="4" name="Slide Number Placeholder 3"/>
          <p:cNvSpPr>
            <a:spLocks noGrp="1"/>
          </p:cNvSpPr>
          <p:nvPr>
            <p:ph type="sldNum" sz="quarter" idx="5"/>
          </p:nvPr>
        </p:nvSpPr>
        <p:spPr/>
        <p:txBody>
          <a:bodyPr/>
          <a:lstStyle/>
          <a:p>
            <a:fld id="{E302260F-CD82-459A-A45D-328026BA74EA}" type="slidenum">
              <a:rPr lang="en-GB" smtClean="0"/>
              <a:t>13</a:t>
            </a:fld>
            <a:endParaRPr lang="en-GB" dirty="0"/>
          </a:p>
        </p:txBody>
      </p:sp>
    </p:spTree>
    <p:extLst>
      <p:ext uri="{BB962C8B-B14F-4D97-AF65-F5344CB8AC3E}">
        <p14:creationId xmlns:p14="http://schemas.microsoft.com/office/powerpoint/2010/main" val="1659883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02260F-CD82-459A-A45D-328026BA74EA}" type="slidenum">
              <a:rPr lang="en-GB" smtClean="0"/>
              <a:t>17</a:t>
            </a:fld>
            <a:endParaRPr lang="en-GB" dirty="0"/>
          </a:p>
        </p:txBody>
      </p:sp>
    </p:spTree>
    <p:extLst>
      <p:ext uri="{BB962C8B-B14F-4D97-AF65-F5344CB8AC3E}">
        <p14:creationId xmlns:p14="http://schemas.microsoft.com/office/powerpoint/2010/main" val="580966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96484"/>
            <a:ext cx="103632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524000" y="4802717"/>
            <a:ext cx="9144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A25A34-ADE9-45A2-8E39-3C433B433DF6}" type="datetimeFigureOut">
              <a:rPr lang="en-GB" smtClean="0"/>
              <a:t>18/12/2023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39E134-7030-4380-8F45-9FDE378A63D2}" type="slidenum">
              <a:rPr lang="en-GB" smtClean="0"/>
              <a:t>‹#›</a:t>
            </a:fld>
            <a:endParaRPr lang="en-GB" dirty="0"/>
          </a:p>
        </p:txBody>
      </p:sp>
    </p:spTree>
    <p:extLst>
      <p:ext uri="{BB962C8B-B14F-4D97-AF65-F5344CB8AC3E}">
        <p14:creationId xmlns:p14="http://schemas.microsoft.com/office/powerpoint/2010/main" val="2190832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25A34-ADE9-45A2-8E39-3C433B433DF6}" type="datetimeFigureOut">
              <a:rPr lang="en-GB" smtClean="0"/>
              <a:t>18/12/2023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39E134-7030-4380-8F45-9FDE378A63D2}" type="slidenum">
              <a:rPr lang="en-GB" smtClean="0"/>
              <a:t>‹#›</a:t>
            </a:fld>
            <a:endParaRPr lang="en-GB" dirty="0"/>
          </a:p>
        </p:txBody>
      </p:sp>
    </p:spTree>
    <p:extLst>
      <p:ext uri="{BB962C8B-B14F-4D97-AF65-F5344CB8AC3E}">
        <p14:creationId xmlns:p14="http://schemas.microsoft.com/office/powerpoint/2010/main" val="2312545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86834"/>
            <a:ext cx="262890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86834"/>
            <a:ext cx="7734300"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25A34-ADE9-45A2-8E39-3C433B433DF6}" type="datetimeFigureOut">
              <a:rPr lang="en-GB" smtClean="0"/>
              <a:t>18/12/2023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39E134-7030-4380-8F45-9FDE378A63D2}" type="slidenum">
              <a:rPr lang="en-GB" smtClean="0"/>
              <a:t>‹#›</a:t>
            </a:fld>
            <a:endParaRPr lang="en-GB" dirty="0"/>
          </a:p>
        </p:txBody>
      </p:sp>
    </p:spTree>
    <p:extLst>
      <p:ext uri="{BB962C8B-B14F-4D97-AF65-F5344CB8AC3E}">
        <p14:creationId xmlns:p14="http://schemas.microsoft.com/office/powerpoint/2010/main" val="2069651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5093" y="1069733"/>
            <a:ext cx="7491353" cy="3388575"/>
          </a:xfrm>
        </p:spPr>
        <p:txBody>
          <a:bodyPr bIns="0" anchor="b">
            <a:normAutofit/>
          </a:bodyPr>
          <a:lstStyle>
            <a:lvl1pPr algn="l">
              <a:defRPr sz="7200"/>
            </a:lvl1pPr>
          </a:lstStyle>
          <a:p>
            <a:r>
              <a:rPr lang="en-US"/>
              <a:t>Click to edit Master title style</a:t>
            </a:r>
            <a:endParaRPr lang="en-US" dirty="0"/>
          </a:p>
        </p:txBody>
      </p:sp>
      <p:sp>
        <p:nvSpPr>
          <p:cNvPr id="3" name="Subtitle 2"/>
          <p:cNvSpPr>
            <a:spLocks noGrp="1"/>
          </p:cNvSpPr>
          <p:nvPr>
            <p:ph type="subTitle" idx="1"/>
          </p:nvPr>
        </p:nvSpPr>
        <p:spPr>
          <a:xfrm>
            <a:off x="3195093" y="4708274"/>
            <a:ext cx="7491353" cy="1303495"/>
          </a:xfrm>
        </p:spPr>
        <p:txBody>
          <a:bodyPr tIns="91440" bIns="91440">
            <a:normAutofit/>
          </a:bodyPr>
          <a:lstStyle>
            <a:lvl1pPr marL="0" indent="0" algn="l">
              <a:buNone/>
              <a:defRPr sz="2133" b="0" cap="all" baseline="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A25A34-ADE9-45A2-8E39-3C433B433DF6}" type="datetimeFigureOut">
              <a:rPr lang="en-GB" smtClean="0"/>
              <a:t>18/12/2023</a:t>
            </a:fld>
            <a:endParaRPr lang="en-GB" dirty="0"/>
          </a:p>
        </p:txBody>
      </p:sp>
      <p:sp>
        <p:nvSpPr>
          <p:cNvPr id="5" name="Footer Placeholder 4"/>
          <p:cNvSpPr>
            <a:spLocks noGrp="1"/>
          </p:cNvSpPr>
          <p:nvPr>
            <p:ph type="ftr" sz="quarter" idx="11"/>
          </p:nvPr>
        </p:nvSpPr>
        <p:spPr>
          <a:xfrm>
            <a:off x="3195092" y="439078"/>
            <a:ext cx="4115056" cy="412268"/>
          </a:xfrm>
        </p:spPr>
        <p:txBody>
          <a:bodyPr/>
          <a:lstStyle/>
          <a:p>
            <a:endParaRPr lang="en-GB" dirty="0"/>
          </a:p>
        </p:txBody>
      </p:sp>
      <p:sp>
        <p:nvSpPr>
          <p:cNvPr id="6" name="Slide Number Placeholder 5"/>
          <p:cNvSpPr>
            <a:spLocks noGrp="1"/>
          </p:cNvSpPr>
          <p:nvPr>
            <p:ph type="sldNum" sz="quarter" idx="12"/>
          </p:nvPr>
        </p:nvSpPr>
        <p:spPr>
          <a:xfrm>
            <a:off x="1912938" y="1065298"/>
            <a:ext cx="1069340" cy="671437"/>
          </a:xfrm>
        </p:spPr>
        <p:txBody>
          <a:bodyPr/>
          <a:lstStyle/>
          <a:p>
            <a:fld id="{C639E134-7030-4380-8F45-9FDE378A63D2}" type="slidenum">
              <a:rPr lang="en-GB" smtClean="0"/>
              <a:t>‹#›</a:t>
            </a:fld>
            <a:endParaRPr lang="en-GB" dirty="0"/>
          </a:p>
        </p:txBody>
      </p:sp>
      <p:cxnSp>
        <p:nvCxnSpPr>
          <p:cNvPr id="15" name="Straight Connector 14"/>
          <p:cNvCxnSpPr/>
          <p:nvPr/>
        </p:nvCxnSpPr>
        <p:spPr>
          <a:xfrm>
            <a:off x="3195093" y="4704723"/>
            <a:ext cx="749135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7608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25A34-ADE9-45A2-8E39-3C433B433DF6}" type="datetimeFigureOut">
              <a:rPr lang="en-GB" smtClean="0"/>
              <a:t>18/12/2023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39E134-7030-4380-8F45-9FDE378A63D2}" type="slidenum">
              <a:rPr lang="en-GB" smtClean="0"/>
              <a:t>‹#›</a:t>
            </a:fld>
            <a:endParaRPr lang="en-GB" dirty="0"/>
          </a:p>
        </p:txBody>
      </p:sp>
      <p:cxnSp>
        <p:nvCxnSpPr>
          <p:cNvPr id="33" name="Straight Connector 32"/>
          <p:cNvCxnSpPr/>
          <p:nvPr/>
        </p:nvCxnSpPr>
        <p:spPr>
          <a:xfrm>
            <a:off x="1924655" y="2462784"/>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8329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4655" y="2341507"/>
            <a:ext cx="7489336" cy="2517267"/>
          </a:xfrm>
        </p:spPr>
        <p:txBody>
          <a:bodyPr anchor="b">
            <a:normAutofit/>
          </a:bodyPr>
          <a:lstStyle>
            <a:lvl1pPr algn="l">
              <a:defRPr sz="4267"/>
            </a:lvl1pPr>
          </a:lstStyle>
          <a:p>
            <a:r>
              <a:rPr lang="en-US"/>
              <a:t>Click to edit Master title style</a:t>
            </a:r>
            <a:endParaRPr lang="en-US" dirty="0"/>
          </a:p>
        </p:txBody>
      </p:sp>
      <p:sp>
        <p:nvSpPr>
          <p:cNvPr id="3" name="Text Placeholder 2"/>
          <p:cNvSpPr>
            <a:spLocks noGrp="1"/>
          </p:cNvSpPr>
          <p:nvPr>
            <p:ph type="body" idx="1"/>
          </p:nvPr>
        </p:nvSpPr>
        <p:spPr>
          <a:xfrm>
            <a:off x="1924656" y="5074929"/>
            <a:ext cx="7489336" cy="1350572"/>
          </a:xfrm>
        </p:spPr>
        <p:txBody>
          <a:bodyPr tIns="91440">
            <a:normAutofit/>
          </a:bodyPr>
          <a:lstStyle>
            <a:lvl1pPr marL="0" indent="0" algn="l">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A25A34-ADE9-45A2-8E39-3C433B433DF6}" type="datetimeFigureOut">
              <a:rPr lang="en-GB" smtClean="0"/>
              <a:t>18/12/2023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39E134-7030-4380-8F45-9FDE378A63D2}" type="slidenum">
              <a:rPr lang="en-GB" smtClean="0"/>
              <a:t>‹#›</a:t>
            </a:fld>
            <a:endParaRPr lang="en-GB" dirty="0"/>
          </a:p>
        </p:txBody>
      </p:sp>
      <p:cxnSp>
        <p:nvCxnSpPr>
          <p:cNvPr id="15" name="Straight Connector 14"/>
          <p:cNvCxnSpPr/>
          <p:nvPr/>
        </p:nvCxnSpPr>
        <p:spPr>
          <a:xfrm>
            <a:off x="1924655" y="5073313"/>
            <a:ext cx="748933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7846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24655" y="1073187"/>
            <a:ext cx="8761791" cy="141240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924654" y="2685248"/>
            <a:ext cx="4167828" cy="4583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8909" y="2685249"/>
            <a:ext cx="4167536" cy="4583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A25A34-ADE9-45A2-8E39-3C433B433DF6}" type="datetimeFigureOut">
              <a:rPr lang="en-GB" smtClean="0"/>
              <a:t>18/12/2023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639E134-7030-4380-8F45-9FDE378A63D2}" type="slidenum">
              <a:rPr lang="en-GB" smtClean="0"/>
              <a:t>‹#›</a:t>
            </a:fld>
            <a:endParaRPr lang="en-GB" dirty="0"/>
          </a:p>
        </p:txBody>
      </p:sp>
      <p:cxnSp>
        <p:nvCxnSpPr>
          <p:cNvPr id="33" name="Straight Connector 32"/>
          <p:cNvCxnSpPr/>
          <p:nvPr/>
        </p:nvCxnSpPr>
        <p:spPr>
          <a:xfrm>
            <a:off x="1924655" y="2462784"/>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97867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924655" y="2462784"/>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924655" y="1072220"/>
            <a:ext cx="8761792" cy="140842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24655" y="2692734"/>
            <a:ext cx="4167688" cy="1069257"/>
          </a:xfrm>
        </p:spPr>
        <p:txBody>
          <a:bodyPr anchor="b">
            <a:normAutofit/>
          </a:bodyPr>
          <a:lstStyle>
            <a:lvl1pPr marL="0" indent="0">
              <a:lnSpc>
                <a:spcPct val="100000"/>
              </a:lnSpc>
              <a:buNone/>
              <a:defRPr sz="2933" b="0" cap="all"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924655" y="3765694"/>
            <a:ext cx="4167688" cy="3525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8909" y="2697340"/>
            <a:ext cx="4167536" cy="1069649"/>
          </a:xfrm>
        </p:spPr>
        <p:txBody>
          <a:bodyPr anchor="b">
            <a:normAutofit/>
          </a:bodyPr>
          <a:lstStyle>
            <a:lvl1pPr marL="0" indent="0">
              <a:lnSpc>
                <a:spcPct val="100000"/>
              </a:lnSpc>
              <a:buNone/>
              <a:defRPr sz="2933" b="0" cap="all"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8909" y="3761989"/>
            <a:ext cx="4167536" cy="35164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A25A34-ADE9-45A2-8E39-3C433B433DF6}" type="datetimeFigureOut">
              <a:rPr lang="en-GB" smtClean="0"/>
              <a:t>18/12/2023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639E134-7030-4380-8F45-9FDE378A63D2}" type="slidenum">
              <a:rPr lang="en-GB" smtClean="0"/>
              <a:t>‹#›</a:t>
            </a:fld>
            <a:endParaRPr lang="en-GB" dirty="0"/>
          </a:p>
        </p:txBody>
      </p:sp>
    </p:spTree>
    <p:extLst>
      <p:ext uri="{BB962C8B-B14F-4D97-AF65-F5344CB8AC3E}">
        <p14:creationId xmlns:p14="http://schemas.microsoft.com/office/powerpoint/2010/main" val="2247748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924655" y="2462784"/>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A25A34-ADE9-45A2-8E39-3C433B433DF6}" type="datetimeFigureOut">
              <a:rPr lang="en-GB" smtClean="0"/>
              <a:t>18/12/2023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639E134-7030-4380-8F45-9FDE378A63D2}" type="slidenum">
              <a:rPr lang="en-GB" smtClean="0"/>
              <a:t>‹#›</a:t>
            </a:fld>
            <a:endParaRPr lang="en-GB" dirty="0"/>
          </a:p>
        </p:txBody>
      </p:sp>
    </p:spTree>
    <p:extLst>
      <p:ext uri="{BB962C8B-B14F-4D97-AF65-F5344CB8AC3E}">
        <p14:creationId xmlns:p14="http://schemas.microsoft.com/office/powerpoint/2010/main" val="3638477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25A34-ADE9-45A2-8E39-3C433B433DF6}" type="datetimeFigureOut">
              <a:rPr lang="en-GB" smtClean="0"/>
              <a:t>18/12/2023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639E134-7030-4380-8F45-9FDE378A63D2}" type="slidenum">
              <a:rPr lang="en-GB" smtClean="0"/>
              <a:t>‹#›</a:t>
            </a:fld>
            <a:endParaRPr lang="en-GB" dirty="0"/>
          </a:p>
        </p:txBody>
      </p:sp>
    </p:spTree>
    <p:extLst>
      <p:ext uri="{BB962C8B-B14F-4D97-AF65-F5344CB8AC3E}">
        <p14:creationId xmlns:p14="http://schemas.microsoft.com/office/powerpoint/2010/main" val="2529212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8723" y="1065298"/>
            <a:ext cx="3234600" cy="2996156"/>
          </a:xfrm>
        </p:spPr>
        <p:txBody>
          <a:bodyPr anchor="b">
            <a:normAutofit/>
          </a:bodyPr>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5582208" y="1065299"/>
            <a:ext cx="5104237" cy="6211768"/>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18723" y="4273990"/>
            <a:ext cx="3236492" cy="2997575"/>
          </a:xfrm>
        </p:spPr>
        <p:txBody>
          <a:bodyPr>
            <a:normAutofit/>
          </a:bodyPr>
          <a:lstStyle>
            <a:lvl1pPr marL="0" indent="0" algn="l">
              <a:buNone/>
              <a:defRPr sz="2133"/>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A25A34-ADE9-45A2-8E39-3C433B433DF6}" type="datetimeFigureOut">
              <a:rPr lang="en-GB" smtClean="0"/>
              <a:t>18/12/2023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639E134-7030-4380-8F45-9FDE378A63D2}" type="slidenum">
              <a:rPr lang="en-GB" smtClean="0"/>
              <a:t>‹#›</a:t>
            </a:fld>
            <a:endParaRPr lang="en-GB" dirty="0"/>
          </a:p>
        </p:txBody>
      </p:sp>
      <p:cxnSp>
        <p:nvCxnSpPr>
          <p:cNvPr id="17" name="Straight Connector 16"/>
          <p:cNvCxnSpPr/>
          <p:nvPr/>
        </p:nvCxnSpPr>
        <p:spPr>
          <a:xfrm>
            <a:off x="1922331" y="4273988"/>
            <a:ext cx="32310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023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25A34-ADE9-45A2-8E39-3C433B433DF6}" type="datetimeFigureOut">
              <a:rPr lang="en-GB" smtClean="0"/>
              <a:t>18/12/2023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39E134-7030-4380-8F45-9FDE378A63D2}" type="slidenum">
              <a:rPr lang="en-GB" smtClean="0"/>
              <a:t>‹#›</a:t>
            </a:fld>
            <a:endParaRPr lang="en-GB" dirty="0"/>
          </a:p>
        </p:txBody>
      </p:sp>
    </p:spTree>
    <p:extLst>
      <p:ext uri="{BB962C8B-B14F-4D97-AF65-F5344CB8AC3E}">
        <p14:creationId xmlns:p14="http://schemas.microsoft.com/office/powerpoint/2010/main" val="3274039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6662002" y="642895"/>
            <a:ext cx="4681849" cy="6865468"/>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925531" y="1506017"/>
            <a:ext cx="4326580" cy="2440779"/>
          </a:xfrm>
        </p:spPr>
        <p:txBody>
          <a:bodyPr anchor="b">
            <a:normAutofit/>
          </a:bodyPr>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7520171" y="1496725"/>
            <a:ext cx="2979997" cy="5155103"/>
          </a:xfrm>
          <a:solidFill>
            <a:schemeClr val="bg1">
              <a:lumMod val="85000"/>
            </a:schemeClr>
          </a:solidFill>
          <a:ln w="9525" cap="sq">
            <a:noFill/>
            <a:miter lim="800000"/>
          </a:ln>
          <a:effectLst/>
        </p:spPr>
        <p:txBody>
          <a:bodyPr anchor="t"/>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4656" y="4194656"/>
            <a:ext cx="4320381" cy="2671656"/>
          </a:xfrm>
        </p:spPr>
        <p:txBody>
          <a:bodyPr>
            <a:normAutofit/>
          </a:bodyPr>
          <a:lstStyle>
            <a:lvl1pPr marL="0" indent="0" algn="l">
              <a:buNone/>
              <a:defRPr sz="2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1915552" y="7293143"/>
            <a:ext cx="4336560" cy="426831"/>
          </a:xfrm>
        </p:spPr>
        <p:txBody>
          <a:bodyPr/>
          <a:lstStyle>
            <a:lvl1pPr algn="l">
              <a:defRPr/>
            </a:lvl1pPr>
          </a:lstStyle>
          <a:p>
            <a:fld id="{C4A25A34-ADE9-45A2-8E39-3C433B433DF6}" type="datetimeFigureOut">
              <a:rPr lang="en-GB" smtClean="0"/>
              <a:t>18/12/2023</a:t>
            </a:fld>
            <a:endParaRPr lang="en-GB" dirty="0"/>
          </a:p>
        </p:txBody>
      </p:sp>
      <p:sp>
        <p:nvSpPr>
          <p:cNvPr id="6" name="Footer Placeholder 5"/>
          <p:cNvSpPr>
            <a:spLocks noGrp="1"/>
          </p:cNvSpPr>
          <p:nvPr>
            <p:ph type="ftr" sz="quarter" idx="11"/>
          </p:nvPr>
        </p:nvSpPr>
        <p:spPr>
          <a:xfrm>
            <a:off x="1916707" y="424855"/>
            <a:ext cx="4335404" cy="427908"/>
          </a:xfrm>
        </p:spPr>
        <p:txBody>
          <a:bodyPr/>
          <a:lstStyle/>
          <a:p>
            <a:endParaRPr lang="en-GB" dirty="0"/>
          </a:p>
        </p:txBody>
      </p:sp>
      <p:sp>
        <p:nvSpPr>
          <p:cNvPr id="7" name="Slide Number Placeholder 6"/>
          <p:cNvSpPr>
            <a:spLocks noGrp="1"/>
          </p:cNvSpPr>
          <p:nvPr>
            <p:ph type="sldNum" sz="quarter" idx="12"/>
          </p:nvPr>
        </p:nvSpPr>
        <p:spPr/>
        <p:txBody>
          <a:bodyPr/>
          <a:lstStyle/>
          <a:p>
            <a:fld id="{C639E134-7030-4380-8F45-9FDE378A63D2}" type="slidenum">
              <a:rPr lang="en-GB" smtClean="0"/>
              <a:t>‹#›</a:t>
            </a:fld>
            <a:endParaRPr lang="en-GB" dirty="0"/>
          </a:p>
        </p:txBody>
      </p:sp>
      <p:cxnSp>
        <p:nvCxnSpPr>
          <p:cNvPr id="31" name="Straight Connector 30"/>
          <p:cNvCxnSpPr/>
          <p:nvPr/>
        </p:nvCxnSpPr>
        <p:spPr>
          <a:xfrm>
            <a:off x="1921708" y="4191473"/>
            <a:ext cx="432268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35103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924655" y="2462784"/>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25A34-ADE9-45A2-8E39-3C433B433DF6}" type="datetimeFigureOut">
              <a:rPr lang="en-GB" smtClean="0"/>
              <a:t>18/12/2023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39E134-7030-4380-8F45-9FDE378A63D2}" type="slidenum">
              <a:rPr lang="en-GB" smtClean="0"/>
              <a:t>‹#›</a:t>
            </a:fld>
            <a:endParaRPr lang="en-GB" dirty="0"/>
          </a:p>
        </p:txBody>
      </p:sp>
    </p:spTree>
    <p:extLst>
      <p:ext uri="{BB962C8B-B14F-4D97-AF65-F5344CB8AC3E}">
        <p14:creationId xmlns:p14="http://schemas.microsoft.com/office/powerpoint/2010/main" val="1456106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4038" y="1065300"/>
            <a:ext cx="1470703" cy="621318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24655" y="1065300"/>
            <a:ext cx="7068127" cy="62131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25A34-ADE9-45A2-8E39-3C433B433DF6}" type="datetimeFigureOut">
              <a:rPr lang="en-GB" smtClean="0"/>
              <a:t>18/12/2023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39E134-7030-4380-8F45-9FDE378A63D2}" type="slidenum">
              <a:rPr lang="en-GB" smtClean="0"/>
              <a:t>‹#›</a:t>
            </a:fld>
            <a:endParaRPr lang="en-GB" dirty="0"/>
          </a:p>
        </p:txBody>
      </p:sp>
      <p:cxnSp>
        <p:nvCxnSpPr>
          <p:cNvPr id="15" name="Straight Connector 14"/>
          <p:cNvCxnSpPr/>
          <p:nvPr/>
        </p:nvCxnSpPr>
        <p:spPr>
          <a:xfrm>
            <a:off x="9224037" y="1065300"/>
            <a:ext cx="0" cy="6213185"/>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157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2279653"/>
            <a:ext cx="1051560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31851" y="6119286"/>
            <a:ext cx="1051560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25A34-ADE9-45A2-8E39-3C433B433DF6}" type="datetimeFigureOut">
              <a:rPr lang="en-GB" smtClean="0"/>
              <a:t>18/12/2023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39E134-7030-4380-8F45-9FDE378A63D2}" type="slidenum">
              <a:rPr lang="en-GB" smtClean="0"/>
              <a:t>‹#›</a:t>
            </a:fld>
            <a:endParaRPr lang="en-GB" dirty="0"/>
          </a:p>
        </p:txBody>
      </p:sp>
    </p:spTree>
    <p:extLst>
      <p:ext uri="{BB962C8B-B14F-4D97-AF65-F5344CB8AC3E}">
        <p14:creationId xmlns:p14="http://schemas.microsoft.com/office/powerpoint/2010/main" val="308835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434167"/>
            <a:ext cx="51816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434167"/>
            <a:ext cx="51816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A25A34-ADE9-45A2-8E39-3C433B433DF6}" type="datetimeFigureOut">
              <a:rPr lang="en-GB" smtClean="0"/>
              <a:t>18/12/2023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639E134-7030-4380-8F45-9FDE378A63D2}" type="slidenum">
              <a:rPr lang="en-GB" smtClean="0"/>
              <a:t>‹#›</a:t>
            </a:fld>
            <a:endParaRPr lang="en-GB" dirty="0"/>
          </a:p>
        </p:txBody>
      </p:sp>
    </p:spTree>
    <p:extLst>
      <p:ext uri="{BB962C8B-B14F-4D97-AF65-F5344CB8AC3E}">
        <p14:creationId xmlns:p14="http://schemas.microsoft.com/office/powerpoint/2010/main" val="3568917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86836"/>
            <a:ext cx="105156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2241551"/>
            <a:ext cx="51577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839789" y="3340100"/>
            <a:ext cx="5157787"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2241551"/>
            <a:ext cx="5183188"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72201" y="3340100"/>
            <a:ext cx="5183188"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A25A34-ADE9-45A2-8E39-3C433B433DF6}" type="datetimeFigureOut">
              <a:rPr lang="en-GB" smtClean="0"/>
              <a:t>18/12/2023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639E134-7030-4380-8F45-9FDE378A63D2}" type="slidenum">
              <a:rPr lang="en-GB" smtClean="0"/>
              <a:t>‹#›</a:t>
            </a:fld>
            <a:endParaRPr lang="en-GB" dirty="0"/>
          </a:p>
        </p:txBody>
      </p:sp>
    </p:spTree>
    <p:extLst>
      <p:ext uri="{BB962C8B-B14F-4D97-AF65-F5344CB8AC3E}">
        <p14:creationId xmlns:p14="http://schemas.microsoft.com/office/powerpoint/2010/main" val="2442435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A25A34-ADE9-45A2-8E39-3C433B433DF6}" type="datetimeFigureOut">
              <a:rPr lang="en-GB" smtClean="0"/>
              <a:t>18/12/2023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639E134-7030-4380-8F45-9FDE378A63D2}" type="slidenum">
              <a:rPr lang="en-GB" smtClean="0"/>
              <a:t>‹#›</a:t>
            </a:fld>
            <a:endParaRPr lang="en-GB" dirty="0"/>
          </a:p>
        </p:txBody>
      </p:sp>
    </p:spTree>
    <p:extLst>
      <p:ext uri="{BB962C8B-B14F-4D97-AF65-F5344CB8AC3E}">
        <p14:creationId xmlns:p14="http://schemas.microsoft.com/office/powerpoint/2010/main" val="4282684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25A34-ADE9-45A2-8E39-3C433B433DF6}" type="datetimeFigureOut">
              <a:rPr lang="en-GB" smtClean="0"/>
              <a:t>18/12/2023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639E134-7030-4380-8F45-9FDE378A63D2}" type="slidenum">
              <a:rPr lang="en-GB" smtClean="0"/>
              <a:t>‹#›</a:t>
            </a:fld>
            <a:endParaRPr lang="en-GB" dirty="0"/>
          </a:p>
        </p:txBody>
      </p:sp>
    </p:spTree>
    <p:extLst>
      <p:ext uri="{BB962C8B-B14F-4D97-AF65-F5344CB8AC3E}">
        <p14:creationId xmlns:p14="http://schemas.microsoft.com/office/powerpoint/2010/main" val="171733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183188" y="1316569"/>
            <a:ext cx="61722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C4A25A34-ADE9-45A2-8E39-3C433B433DF6}" type="datetimeFigureOut">
              <a:rPr lang="en-GB" smtClean="0"/>
              <a:t>18/12/2023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639E134-7030-4380-8F45-9FDE378A63D2}" type="slidenum">
              <a:rPr lang="en-GB" smtClean="0"/>
              <a:t>‹#›</a:t>
            </a:fld>
            <a:endParaRPr lang="en-GB" dirty="0"/>
          </a:p>
        </p:txBody>
      </p:sp>
    </p:spTree>
    <p:extLst>
      <p:ext uri="{BB962C8B-B14F-4D97-AF65-F5344CB8AC3E}">
        <p14:creationId xmlns:p14="http://schemas.microsoft.com/office/powerpoint/2010/main" val="64405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316569"/>
            <a:ext cx="61722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C4A25A34-ADE9-45A2-8E39-3C433B433DF6}" type="datetimeFigureOut">
              <a:rPr lang="en-GB" smtClean="0"/>
              <a:t>18/12/2023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639E134-7030-4380-8F45-9FDE378A63D2}" type="slidenum">
              <a:rPr lang="en-GB" smtClean="0"/>
              <a:t>‹#›</a:t>
            </a:fld>
            <a:endParaRPr lang="en-GB" dirty="0"/>
          </a:p>
        </p:txBody>
      </p:sp>
    </p:spTree>
    <p:extLst>
      <p:ext uri="{BB962C8B-B14F-4D97-AF65-F5344CB8AC3E}">
        <p14:creationId xmlns:p14="http://schemas.microsoft.com/office/powerpoint/2010/main" val="3224973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6836"/>
            <a:ext cx="1051560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434167"/>
            <a:ext cx="10515600"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8475136"/>
            <a:ext cx="27432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C4A25A34-ADE9-45A2-8E39-3C433B433DF6}" type="datetimeFigureOut">
              <a:rPr lang="en-GB" smtClean="0"/>
              <a:t>18/12/2023</a:t>
            </a:fld>
            <a:endParaRPr lang="en-GB" dirty="0"/>
          </a:p>
        </p:txBody>
      </p:sp>
      <p:sp>
        <p:nvSpPr>
          <p:cNvPr id="5" name="Footer Placeholder 4"/>
          <p:cNvSpPr>
            <a:spLocks noGrp="1"/>
          </p:cNvSpPr>
          <p:nvPr>
            <p:ph type="ftr" sz="quarter" idx="3"/>
          </p:nvPr>
        </p:nvSpPr>
        <p:spPr>
          <a:xfrm>
            <a:off x="4038600" y="8475136"/>
            <a:ext cx="41148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8475136"/>
            <a:ext cx="27432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C639E134-7030-4380-8F45-9FDE378A63D2}" type="slidenum">
              <a:rPr lang="en-GB" smtClean="0"/>
              <a:t>‹#›</a:t>
            </a:fld>
            <a:endParaRPr lang="en-GB" dirty="0"/>
          </a:p>
        </p:txBody>
      </p:sp>
    </p:spTree>
    <p:extLst>
      <p:ext uri="{BB962C8B-B14F-4D97-AF65-F5344CB8AC3E}">
        <p14:creationId xmlns:p14="http://schemas.microsoft.com/office/powerpoint/2010/main" val="24928922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687645"/>
            <a:ext cx="12192000" cy="543936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8127005"/>
            <a:ext cx="12192001" cy="1032969"/>
          </a:xfrm>
          <a:prstGeom prst="rect">
            <a:avLst/>
          </a:prstGeom>
        </p:spPr>
      </p:pic>
      <p:cxnSp>
        <p:nvCxnSpPr>
          <p:cNvPr id="13" name="Straight Connector 12"/>
          <p:cNvCxnSpPr/>
          <p:nvPr/>
        </p:nvCxnSpPr>
        <p:spPr>
          <a:xfrm>
            <a:off x="0" y="8134836"/>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924655" y="1072694"/>
            <a:ext cx="8761791" cy="13989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24655" y="2687645"/>
            <a:ext cx="8761791" cy="46008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28723" y="440494"/>
            <a:ext cx="3157723" cy="412268"/>
          </a:xfrm>
          <a:prstGeom prst="rect">
            <a:avLst/>
          </a:prstGeom>
        </p:spPr>
        <p:txBody>
          <a:bodyPr vert="horz" lIns="91440" tIns="45720" rIns="91440" bIns="45720" rtlCol="0" anchor="ctr"/>
          <a:lstStyle>
            <a:lvl1pPr algn="r">
              <a:defRPr sz="1333">
                <a:solidFill>
                  <a:schemeClr val="tx1">
                    <a:tint val="75000"/>
                  </a:schemeClr>
                </a:solidFill>
              </a:defRPr>
            </a:lvl1pPr>
          </a:lstStyle>
          <a:p>
            <a:fld id="{C4A25A34-ADE9-45A2-8E39-3C433B433DF6}" type="datetimeFigureOut">
              <a:rPr lang="en-GB" smtClean="0"/>
              <a:t>18/12/2023</a:t>
            </a:fld>
            <a:endParaRPr lang="en-GB" dirty="0"/>
          </a:p>
        </p:txBody>
      </p:sp>
      <p:sp>
        <p:nvSpPr>
          <p:cNvPr id="5" name="Footer Placeholder 4"/>
          <p:cNvSpPr>
            <a:spLocks noGrp="1"/>
          </p:cNvSpPr>
          <p:nvPr>
            <p:ph type="ftr" sz="quarter" idx="3"/>
          </p:nvPr>
        </p:nvSpPr>
        <p:spPr>
          <a:xfrm>
            <a:off x="1924655" y="439078"/>
            <a:ext cx="5378672" cy="412268"/>
          </a:xfrm>
          <a:prstGeom prst="rect">
            <a:avLst/>
          </a:prstGeom>
        </p:spPr>
        <p:txBody>
          <a:bodyPr vert="horz" lIns="91440" tIns="45720" rIns="91440" bIns="45720" rtlCol="0" anchor="ctr"/>
          <a:lstStyle>
            <a:lvl1pPr algn="l">
              <a:defRPr sz="1333">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0300" y="1065298"/>
            <a:ext cx="1060995" cy="671437"/>
          </a:xfrm>
          <a:prstGeom prst="rect">
            <a:avLst/>
          </a:prstGeom>
        </p:spPr>
        <p:txBody>
          <a:bodyPr vert="horz" lIns="91440" tIns="45720" rIns="91440" bIns="45720" rtlCol="0" anchor="t"/>
          <a:lstStyle>
            <a:lvl1pPr algn="r">
              <a:defRPr sz="3733">
                <a:solidFill>
                  <a:schemeClr val="accent1"/>
                </a:solidFill>
              </a:defRPr>
            </a:lvl1pPr>
          </a:lstStyle>
          <a:p>
            <a:fld id="{C639E134-7030-4380-8F45-9FDE378A63D2}" type="slidenum">
              <a:rPr lang="en-GB" smtClean="0"/>
              <a:t>‹#›</a:t>
            </a:fld>
            <a:endParaRPr lang="en-GB" dirty="0"/>
          </a:p>
        </p:txBody>
      </p:sp>
    </p:spTree>
    <p:extLst>
      <p:ext uri="{BB962C8B-B14F-4D97-AF65-F5344CB8AC3E}">
        <p14:creationId xmlns:p14="http://schemas.microsoft.com/office/powerpoint/2010/main" val="32861090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377" rtl="0" eaLnBrk="1" latinLnBrk="0" hangingPunct="1">
        <a:lnSpc>
          <a:spcPct val="90000"/>
        </a:lnSpc>
        <a:spcBef>
          <a:spcPct val="0"/>
        </a:spcBef>
        <a:buNone/>
        <a:defRPr sz="4267" b="0" i="0" kern="1200" cap="all">
          <a:solidFill>
            <a:schemeClr val="tx1"/>
          </a:solidFill>
          <a:effectLst/>
          <a:latin typeface="+mj-lt"/>
          <a:ea typeface="+mj-ea"/>
          <a:cs typeface="+mj-cs"/>
        </a:defRPr>
      </a:lvl1pPr>
    </p:titleStyle>
    <p:bodyStyle>
      <a:lvl1pPr marL="304792" indent="-304792" algn="l" defTabSz="914377" rtl="0" eaLnBrk="1" latinLnBrk="0" hangingPunct="1">
        <a:lnSpc>
          <a:spcPct val="120000"/>
        </a:lnSpc>
        <a:spcBef>
          <a:spcPts val="1333"/>
        </a:spcBef>
        <a:buClr>
          <a:schemeClr val="accent1"/>
        </a:buClr>
        <a:buSzPct val="100000"/>
        <a:buFont typeface="Arial" panose="020B0604020202020204" pitchFamily="34" charset="0"/>
        <a:buChar char="•"/>
        <a:defRPr sz="2667" kern="1200" cap="none">
          <a:solidFill>
            <a:schemeClr val="tx1"/>
          </a:solidFill>
          <a:effectLst/>
          <a:latin typeface="+mn-lt"/>
          <a:ea typeface="+mn-ea"/>
          <a:cs typeface="+mn-cs"/>
        </a:defRPr>
      </a:lvl1pPr>
      <a:lvl2pPr marL="914377" indent="-304792" algn="l" defTabSz="914377" rtl="0" eaLnBrk="1" latinLnBrk="0" hangingPunct="1">
        <a:lnSpc>
          <a:spcPct val="120000"/>
        </a:lnSpc>
        <a:spcBef>
          <a:spcPts val="667"/>
        </a:spcBef>
        <a:buClr>
          <a:schemeClr val="accent1"/>
        </a:buClr>
        <a:buSzPct val="100000"/>
        <a:buFont typeface="Arial" panose="020B0604020202020204" pitchFamily="34" charset="0"/>
        <a:buChar char="•"/>
        <a:defRPr sz="2133" kern="1200" cap="none" baseline="0">
          <a:solidFill>
            <a:schemeClr val="tx1"/>
          </a:solidFill>
          <a:effectLst/>
          <a:latin typeface="+mn-lt"/>
          <a:ea typeface="+mn-ea"/>
          <a:cs typeface="+mn-cs"/>
        </a:defRPr>
      </a:lvl2pPr>
      <a:lvl3pPr marL="1523962" indent="-304792" algn="l" defTabSz="914377" rtl="0" eaLnBrk="1" latinLnBrk="0" hangingPunct="1">
        <a:lnSpc>
          <a:spcPct val="120000"/>
        </a:lnSpc>
        <a:spcBef>
          <a:spcPts val="667"/>
        </a:spcBef>
        <a:buClr>
          <a:schemeClr val="accent1"/>
        </a:buClr>
        <a:buSzPct val="100000"/>
        <a:buFont typeface="Arial" panose="020B0604020202020204" pitchFamily="34" charset="0"/>
        <a:buChar char="•"/>
        <a:defRPr sz="2133" kern="1200" cap="none">
          <a:solidFill>
            <a:schemeClr val="tx1"/>
          </a:solidFill>
          <a:effectLst/>
          <a:latin typeface="+mn-lt"/>
          <a:ea typeface="+mn-ea"/>
          <a:cs typeface="+mn-cs"/>
        </a:defRPr>
      </a:lvl3pPr>
      <a:lvl4pPr marL="2133547" indent="-304792" algn="l" defTabSz="914377" rtl="0" eaLnBrk="1" latinLnBrk="0" hangingPunct="1">
        <a:lnSpc>
          <a:spcPct val="120000"/>
        </a:lnSpc>
        <a:spcBef>
          <a:spcPts val="667"/>
        </a:spcBef>
        <a:buClr>
          <a:schemeClr val="accent1"/>
        </a:buClr>
        <a:buSzPct val="100000"/>
        <a:buFont typeface="Arial" panose="020B0604020202020204" pitchFamily="34" charset="0"/>
        <a:buChar char="•"/>
        <a:defRPr sz="1867" kern="1200" cap="none" baseline="0">
          <a:solidFill>
            <a:schemeClr val="tx1"/>
          </a:solidFill>
          <a:effectLst/>
          <a:latin typeface="+mn-lt"/>
          <a:ea typeface="+mn-ea"/>
          <a:cs typeface="+mn-cs"/>
        </a:defRPr>
      </a:lvl4pPr>
      <a:lvl5pPr marL="2743131" indent="-304792" algn="l" defTabSz="914377" rtl="0" eaLnBrk="1" latinLnBrk="0" hangingPunct="1">
        <a:lnSpc>
          <a:spcPct val="120000"/>
        </a:lnSpc>
        <a:spcBef>
          <a:spcPts val="667"/>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5pPr>
      <a:lvl6pPr marL="3352716" indent="-304792" algn="l" defTabSz="1219170" rtl="0" eaLnBrk="1" latinLnBrk="0" hangingPunct="1">
        <a:lnSpc>
          <a:spcPct val="120000"/>
        </a:lnSpc>
        <a:spcBef>
          <a:spcPts val="667"/>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6pPr>
      <a:lvl7pPr marL="3962301" indent="-304792" algn="l" defTabSz="1219170" rtl="0" eaLnBrk="1" latinLnBrk="0" hangingPunct="1">
        <a:lnSpc>
          <a:spcPct val="120000"/>
        </a:lnSpc>
        <a:spcBef>
          <a:spcPts val="667"/>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7pPr>
      <a:lvl8pPr marL="4571886" indent="-304792" algn="l" defTabSz="1219170" rtl="0" eaLnBrk="1" latinLnBrk="0" hangingPunct="1">
        <a:lnSpc>
          <a:spcPct val="120000"/>
        </a:lnSpc>
        <a:spcBef>
          <a:spcPts val="667"/>
        </a:spcBef>
        <a:buClr>
          <a:schemeClr val="accent1"/>
        </a:buClr>
        <a:buSzPct val="100000"/>
        <a:buFont typeface="Arial" panose="020B0604020202020204" pitchFamily="34" charset="0"/>
        <a:buChar char="•"/>
        <a:defRPr sz="1600" kern="1200" baseline="0">
          <a:solidFill>
            <a:schemeClr val="tx1"/>
          </a:solidFill>
          <a:effectLst/>
          <a:latin typeface="+mn-lt"/>
          <a:ea typeface="+mn-ea"/>
          <a:cs typeface="+mn-cs"/>
        </a:defRPr>
      </a:lvl8pPr>
      <a:lvl9pPr marL="5181470" indent="-304792" algn="l" defTabSz="1219170" rtl="0" eaLnBrk="1" latinLnBrk="0" hangingPunct="1">
        <a:lnSpc>
          <a:spcPct val="120000"/>
        </a:lnSpc>
        <a:spcBef>
          <a:spcPts val="667"/>
        </a:spcBef>
        <a:buClr>
          <a:schemeClr val="accent1"/>
        </a:buClr>
        <a:buSzPct val="100000"/>
        <a:buFont typeface="Arial" panose="020B0604020202020204" pitchFamily="34" charset="0"/>
        <a:buChar char="•"/>
        <a:defRPr sz="1600" kern="1200" baseline="0">
          <a:solidFill>
            <a:schemeClr val="tx1"/>
          </a:solidFill>
          <a:effectLst/>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6.jpeg"/><Relationship Id="rId7" Type="http://schemas.openxmlformats.org/officeDocument/2006/relationships/image" Target="../media/image35.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fundready.com/pricing/" TargetMode="External"/><Relationship Id="rId2" Type="http://schemas.openxmlformats.org/officeDocument/2006/relationships/hyperlink" Target="https://supportingcommunities.org/funding-news-1" TargetMode="External"/><Relationship Id="rId1" Type="http://schemas.openxmlformats.org/officeDocument/2006/relationships/slideLayout" Target="../slideLayouts/slideLayout2.xml"/><Relationship Id="rId4" Type="http://schemas.openxmlformats.org/officeDocument/2006/relationships/hyperlink" Target="https://communityfoundationni.org/achieving-impact/available-grant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22">
            <a:extLst>
              <a:ext uri="{FF2B5EF4-FFF2-40B4-BE49-F238E27FC236}">
                <a16:creationId xmlns:a16="http://schemas.microsoft.com/office/drawing/2014/main" id="{8C886788-700E-4D20-9F80-E0E96837A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1" name="Freeform: Shape 124">
            <a:extLst>
              <a:ext uri="{FF2B5EF4-FFF2-40B4-BE49-F238E27FC236}">
                <a16:creationId xmlns:a16="http://schemas.microsoft.com/office/drawing/2014/main" id="{1850674C-4E08-4C62-A3E2-6337FE4F7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9144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descr="Image preview">
            <a:extLst>
              <a:ext uri="{FF2B5EF4-FFF2-40B4-BE49-F238E27FC236}">
                <a16:creationId xmlns:a16="http://schemas.microsoft.com/office/drawing/2014/main" id="{5CB8F2E9-EE8F-2122-F8EE-68BDE1637B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831"/>
          <a:stretch/>
        </p:blipFill>
        <p:spPr bwMode="auto">
          <a:xfrm>
            <a:off x="1881808" y="0"/>
            <a:ext cx="10310192" cy="914400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42" name="Freeform: Shape 126">
            <a:extLst>
              <a:ext uri="{FF2B5EF4-FFF2-40B4-BE49-F238E27FC236}">
                <a16:creationId xmlns:a16="http://schemas.microsoft.com/office/drawing/2014/main" id="{BCE4FF05-2B0C-4C97-A9B4-E163085A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9144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A7C1DA-BC30-4FB1-9841-A743F7A37FAF}"/>
              </a:ext>
            </a:extLst>
          </p:cNvPr>
          <p:cNvSpPr>
            <a:spLocks noGrp="1"/>
          </p:cNvSpPr>
          <p:nvPr>
            <p:ph type="ctrTitle"/>
          </p:nvPr>
        </p:nvSpPr>
        <p:spPr>
          <a:xfrm>
            <a:off x="68669" y="2806568"/>
            <a:ext cx="4499801" cy="1113824"/>
          </a:xfrm>
        </p:spPr>
        <p:txBody>
          <a:bodyPr>
            <a:noAutofit/>
          </a:bodyPr>
          <a:lstStyle/>
          <a:p>
            <a:pPr algn="r"/>
            <a:r>
              <a:rPr lang="it-IT" sz="4000" b="1" dirty="0">
                <a:solidFill>
                  <a:schemeClr val="tx2"/>
                </a:solidFill>
                <a:latin typeface="Arial" panose="020B0604020202020204" pitchFamily="34" charset="0"/>
                <a:cs typeface="Arial" panose="020B0604020202020204" pitchFamily="34" charset="0"/>
              </a:rPr>
              <a:t>Grants &amp; Funding</a:t>
            </a:r>
            <a:br>
              <a:rPr lang="it-IT" sz="3600" dirty="0">
                <a:solidFill>
                  <a:schemeClr val="tx2"/>
                </a:solidFill>
                <a:latin typeface="Arial" panose="020B0604020202020204" pitchFamily="34" charset="0"/>
                <a:cs typeface="Arial" panose="020B0604020202020204" pitchFamily="34" charset="0"/>
              </a:rPr>
            </a:br>
            <a:r>
              <a:rPr lang="it-IT" sz="3600" dirty="0">
                <a:solidFill>
                  <a:schemeClr val="tx2"/>
                </a:solidFill>
                <a:latin typeface="Arial" panose="020B0604020202020204" pitchFamily="34" charset="0"/>
                <a:cs typeface="Arial" panose="020B0604020202020204" pitchFamily="34" charset="0"/>
              </a:rPr>
              <a:t>State of Readiness</a:t>
            </a:r>
            <a:br>
              <a:rPr lang="it-IT" sz="3600" dirty="0">
                <a:solidFill>
                  <a:schemeClr val="tx2"/>
                </a:solidFill>
                <a:latin typeface="Arial" panose="020B0604020202020204" pitchFamily="34" charset="0"/>
                <a:cs typeface="Arial" panose="020B0604020202020204" pitchFamily="34" charset="0"/>
              </a:rPr>
            </a:br>
            <a:endParaRPr lang="en-GB" sz="3600" dirty="0">
              <a:solidFill>
                <a:schemeClr val="tx2"/>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87865E4-E9A6-49D4-AA4E-F7AF9BF0B7A8}"/>
              </a:ext>
            </a:extLst>
          </p:cNvPr>
          <p:cNvSpPr>
            <a:spLocks noGrp="1"/>
          </p:cNvSpPr>
          <p:nvPr>
            <p:ph type="subTitle" idx="1"/>
          </p:nvPr>
        </p:nvSpPr>
        <p:spPr>
          <a:xfrm>
            <a:off x="708495" y="8341624"/>
            <a:ext cx="3412931" cy="1194775"/>
          </a:xfrm>
        </p:spPr>
        <p:txBody>
          <a:bodyPr>
            <a:normAutofit/>
          </a:bodyPr>
          <a:lstStyle/>
          <a:p>
            <a:r>
              <a:rPr lang="en-GB" sz="1500" b="1">
                <a:solidFill>
                  <a:schemeClr val="tx2"/>
                </a:solidFill>
                <a:latin typeface="Arial" panose="020B0604020202020204" pitchFamily="34" charset="0"/>
                <a:cs typeface="Arial" panose="020B0604020202020204" pitchFamily="34" charset="0"/>
              </a:rPr>
              <a:t>Wednesday 6</a:t>
            </a:r>
            <a:r>
              <a:rPr lang="en-GB" sz="1500" b="1" baseline="30000">
                <a:solidFill>
                  <a:schemeClr val="tx2"/>
                </a:solidFill>
                <a:latin typeface="Arial" panose="020B0604020202020204" pitchFamily="34" charset="0"/>
                <a:cs typeface="Arial" panose="020B0604020202020204" pitchFamily="34" charset="0"/>
              </a:rPr>
              <a:t>th</a:t>
            </a:r>
            <a:r>
              <a:rPr lang="en-GB" sz="1500" b="1">
                <a:solidFill>
                  <a:schemeClr val="tx2"/>
                </a:solidFill>
                <a:latin typeface="Arial" panose="020B0604020202020204" pitchFamily="34" charset="0"/>
                <a:cs typeface="Arial" panose="020B0604020202020204" pitchFamily="34" charset="0"/>
              </a:rPr>
              <a:t> Dec </a:t>
            </a:r>
            <a:r>
              <a:rPr lang="en-GB" sz="1500" b="1" dirty="0">
                <a:solidFill>
                  <a:schemeClr val="tx2"/>
                </a:solidFill>
                <a:latin typeface="Arial" panose="020B0604020202020204" pitchFamily="34" charset="0"/>
                <a:cs typeface="Arial" panose="020B0604020202020204" pitchFamily="34" charset="0"/>
              </a:rPr>
              <a:t>2023 7:30pm</a:t>
            </a:r>
          </a:p>
        </p:txBody>
      </p:sp>
      <p:sp>
        <p:nvSpPr>
          <p:cNvPr id="143" name="Rectangle 128">
            <a:extLst>
              <a:ext uri="{FF2B5EF4-FFF2-40B4-BE49-F238E27FC236}">
                <a16:creationId xmlns:a16="http://schemas.microsoft.com/office/drawing/2014/main" id="{529C2A7A-A6B6-4A56-B11C-8E967D88A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5537" y="579736"/>
            <a:ext cx="19507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Rectangle 130">
            <a:extLst>
              <a:ext uri="{FF2B5EF4-FFF2-40B4-BE49-F238E27FC236}">
                <a16:creationId xmlns:a16="http://schemas.microsoft.com/office/drawing/2014/main" id="{FDBD7205-E536-4134-8768-AC3E1A3C5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6062560"/>
            <a:ext cx="4023360" cy="2438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32" name="Picture 8">
            <a:extLst>
              <a:ext uri="{FF2B5EF4-FFF2-40B4-BE49-F238E27FC236}">
                <a16:creationId xmlns:a16="http://schemas.microsoft.com/office/drawing/2014/main" id="{6387DB46-48AB-AAC5-E949-81EA750B4F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6911" r="21421"/>
          <a:stretch/>
        </p:blipFill>
        <p:spPr bwMode="auto">
          <a:xfrm>
            <a:off x="511095" y="6456965"/>
            <a:ext cx="3173010" cy="16016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lster Badminton - Strategic Plan 2022 - 2025 Survey">
            <a:extLst>
              <a:ext uri="{FF2B5EF4-FFF2-40B4-BE49-F238E27FC236}">
                <a16:creationId xmlns:a16="http://schemas.microsoft.com/office/drawing/2014/main" id="{B6299B41-629B-1DBB-FF02-DCD81DA42B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0712" y="3493309"/>
            <a:ext cx="1974367" cy="239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700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43766-82F9-4FF8-925C-4B5842EB641F}"/>
              </a:ext>
            </a:extLst>
          </p:cNvPr>
          <p:cNvSpPr>
            <a:spLocks noGrp="1"/>
          </p:cNvSpPr>
          <p:nvPr>
            <p:ph type="title"/>
          </p:nvPr>
        </p:nvSpPr>
        <p:spPr>
          <a:xfrm>
            <a:off x="838200" y="759488"/>
            <a:ext cx="10515600" cy="1519017"/>
          </a:xfrm>
        </p:spPr>
        <p:txBody>
          <a:bodyPr>
            <a:normAutofit/>
          </a:bodyPr>
          <a:lstStyle/>
          <a:p>
            <a:r>
              <a:rPr lang="en-GB" sz="4000" b="1" i="1" dirty="0">
                <a:solidFill>
                  <a:schemeClr val="accent1"/>
                </a:solidFill>
              </a:rPr>
              <a:t>My club is based in a relatively affluent area. </a:t>
            </a:r>
            <a:br>
              <a:rPr lang="en-GB" sz="4000" b="1" i="1" dirty="0">
                <a:solidFill>
                  <a:schemeClr val="accent1"/>
                </a:solidFill>
              </a:rPr>
            </a:br>
            <a:r>
              <a:rPr lang="en-GB" sz="4000" b="1" i="1" dirty="0">
                <a:solidFill>
                  <a:schemeClr val="accent1"/>
                </a:solidFill>
              </a:rPr>
              <a:t>Does this mean we can’t access grants?</a:t>
            </a:r>
          </a:p>
        </p:txBody>
      </p:sp>
      <p:grpSp>
        <p:nvGrpSpPr>
          <p:cNvPr id="4" name="Group 3">
            <a:extLst>
              <a:ext uri="{FF2B5EF4-FFF2-40B4-BE49-F238E27FC236}">
                <a16:creationId xmlns:a16="http://schemas.microsoft.com/office/drawing/2014/main" id="{6FE67235-9B83-433C-89C0-A24400615A17}"/>
              </a:ext>
            </a:extLst>
          </p:cNvPr>
          <p:cNvGrpSpPr/>
          <p:nvPr/>
        </p:nvGrpSpPr>
        <p:grpSpPr>
          <a:xfrm>
            <a:off x="959629" y="365211"/>
            <a:ext cx="10394172" cy="224725"/>
            <a:chOff x="0" y="0"/>
            <a:chExt cx="6498977" cy="98425"/>
          </a:xfrm>
        </p:grpSpPr>
        <p:sp>
          <p:nvSpPr>
            <p:cNvPr id="5" name="Rectangle 4">
              <a:extLst>
                <a:ext uri="{FF2B5EF4-FFF2-40B4-BE49-F238E27FC236}">
                  <a16:creationId xmlns:a16="http://schemas.microsoft.com/office/drawing/2014/main" id="{422D596D-2C3A-4D09-8BFF-4D6CD0EA9E0C}"/>
                </a:ext>
              </a:extLst>
            </p:cNvPr>
            <p:cNvSpPr/>
            <p:nvPr/>
          </p:nvSpPr>
          <p:spPr>
            <a:xfrm>
              <a:off x="0" y="0"/>
              <a:ext cx="1144988" cy="95416"/>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2400" dirty="0"/>
            </a:p>
          </p:txBody>
        </p:sp>
        <p:sp>
          <p:nvSpPr>
            <p:cNvPr id="6" name="Rectangle 5">
              <a:extLst>
                <a:ext uri="{FF2B5EF4-FFF2-40B4-BE49-F238E27FC236}">
                  <a16:creationId xmlns:a16="http://schemas.microsoft.com/office/drawing/2014/main" id="{68192CDA-7AF2-4C54-AED0-B9220AA82848}"/>
                </a:ext>
              </a:extLst>
            </p:cNvPr>
            <p:cNvSpPr/>
            <p:nvPr/>
          </p:nvSpPr>
          <p:spPr>
            <a:xfrm>
              <a:off x="1155700" y="0"/>
              <a:ext cx="5343277" cy="98425"/>
            </a:xfrm>
            <a:prstGeom prst="rect">
              <a:avLst/>
            </a:prstGeom>
          </p:spPr>
          <p:style>
            <a:lnRef idx="3">
              <a:schemeClr val="lt1"/>
            </a:lnRef>
            <a:fillRef idx="1">
              <a:schemeClr val="accent1"/>
            </a:fillRef>
            <a:effectRef idx="1">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2400" dirty="0"/>
            </a:p>
          </p:txBody>
        </p:sp>
      </p:grpSp>
      <p:sp>
        <p:nvSpPr>
          <p:cNvPr id="9" name="TextBox 8">
            <a:extLst>
              <a:ext uri="{FF2B5EF4-FFF2-40B4-BE49-F238E27FC236}">
                <a16:creationId xmlns:a16="http://schemas.microsoft.com/office/drawing/2014/main" id="{8CB520F4-4AF3-40F1-AEF6-7E0B06501FCE}"/>
              </a:ext>
            </a:extLst>
          </p:cNvPr>
          <p:cNvSpPr txBox="1"/>
          <p:nvPr/>
        </p:nvSpPr>
        <p:spPr>
          <a:xfrm>
            <a:off x="694506" y="2415385"/>
            <a:ext cx="10879185" cy="830997"/>
          </a:xfrm>
          <a:prstGeom prst="rect">
            <a:avLst/>
          </a:prstGeom>
          <a:noFill/>
        </p:spPr>
        <p:txBody>
          <a:bodyPr wrap="square" rtlCol="0">
            <a:spAutoFit/>
          </a:bodyPr>
          <a:lstStyle/>
          <a:p>
            <a:pPr marL="639763" lvl="4" indent="-457200" defTabSz="450850">
              <a:buFont typeface="Arial" panose="020B0604020202020204" pitchFamily="34" charset="0"/>
              <a:buChar char="•"/>
            </a:pPr>
            <a:r>
              <a:rPr lang="en-GB" sz="2400" dirty="0">
                <a:solidFill>
                  <a:schemeClr val="tx2"/>
                </a:solidFill>
              </a:rPr>
              <a:t>Using </a:t>
            </a:r>
            <a:r>
              <a:rPr lang="en-GB" sz="2400" b="1" dirty="0">
                <a:solidFill>
                  <a:schemeClr val="tx2"/>
                </a:solidFill>
              </a:rPr>
              <a:t>social deprivation statistics </a:t>
            </a:r>
            <a:r>
              <a:rPr lang="en-GB" sz="2400" dirty="0">
                <a:solidFill>
                  <a:schemeClr val="tx2"/>
                </a:solidFill>
              </a:rPr>
              <a:t>is one of a number of ways that your club can evidence need for funding (see next slides) </a:t>
            </a:r>
            <a:endParaRPr lang="en-GB" sz="2000" dirty="0">
              <a:solidFill>
                <a:schemeClr val="tx2"/>
              </a:solidFill>
            </a:endParaRPr>
          </a:p>
        </p:txBody>
      </p:sp>
      <p:pic>
        <p:nvPicPr>
          <p:cNvPr id="11" name="Graphic 10" descr="Badge Question Mark with solid fill">
            <a:extLst>
              <a:ext uri="{FF2B5EF4-FFF2-40B4-BE49-F238E27FC236}">
                <a16:creationId xmlns:a16="http://schemas.microsoft.com/office/drawing/2014/main" id="{1B64C674-670D-1C42-B0CE-CD1153F9F1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22499" y="1009180"/>
            <a:ext cx="1019632" cy="1019632"/>
          </a:xfrm>
          <a:prstGeom prst="rect">
            <a:avLst/>
          </a:prstGeom>
        </p:spPr>
      </p:pic>
      <p:pic>
        <p:nvPicPr>
          <p:cNvPr id="13" name="Picture 12">
            <a:extLst>
              <a:ext uri="{FF2B5EF4-FFF2-40B4-BE49-F238E27FC236}">
                <a16:creationId xmlns:a16="http://schemas.microsoft.com/office/drawing/2014/main" id="{0A4090D2-26CF-29B3-102C-0F9DAC7285FC}"/>
              </a:ext>
            </a:extLst>
          </p:cNvPr>
          <p:cNvPicPr>
            <a:picLocks noChangeAspect="1"/>
          </p:cNvPicPr>
          <p:nvPr/>
        </p:nvPicPr>
        <p:blipFill>
          <a:blip r:embed="rId5"/>
          <a:stretch>
            <a:fillRect/>
          </a:stretch>
        </p:blipFill>
        <p:spPr>
          <a:xfrm>
            <a:off x="1504547" y="3383262"/>
            <a:ext cx="9259102" cy="5471634"/>
          </a:xfrm>
          <a:prstGeom prst="rect">
            <a:avLst/>
          </a:prstGeom>
          <a:ln>
            <a:solidFill>
              <a:schemeClr val="accent1"/>
            </a:solidFill>
          </a:ln>
        </p:spPr>
      </p:pic>
    </p:spTree>
    <p:extLst>
      <p:ext uri="{BB962C8B-B14F-4D97-AF65-F5344CB8AC3E}">
        <p14:creationId xmlns:p14="http://schemas.microsoft.com/office/powerpoint/2010/main" val="1506331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43766-82F9-4FF8-925C-4B5842EB641F}"/>
              </a:ext>
            </a:extLst>
          </p:cNvPr>
          <p:cNvSpPr>
            <a:spLocks noGrp="1"/>
          </p:cNvSpPr>
          <p:nvPr>
            <p:ph type="title"/>
          </p:nvPr>
        </p:nvSpPr>
        <p:spPr>
          <a:xfrm>
            <a:off x="838200" y="744498"/>
            <a:ext cx="10515600" cy="960473"/>
          </a:xfrm>
        </p:spPr>
        <p:txBody>
          <a:bodyPr>
            <a:normAutofit/>
          </a:bodyPr>
          <a:lstStyle/>
          <a:p>
            <a:r>
              <a:rPr lang="en-GB" sz="4000" b="1" dirty="0">
                <a:solidFill>
                  <a:schemeClr val="accent1"/>
                </a:solidFill>
              </a:rPr>
              <a:t>Project Need: a practical guide</a:t>
            </a:r>
          </a:p>
        </p:txBody>
      </p:sp>
      <p:grpSp>
        <p:nvGrpSpPr>
          <p:cNvPr id="4" name="Group 3">
            <a:extLst>
              <a:ext uri="{FF2B5EF4-FFF2-40B4-BE49-F238E27FC236}">
                <a16:creationId xmlns:a16="http://schemas.microsoft.com/office/drawing/2014/main" id="{6FE67235-9B83-433C-89C0-A24400615A17}"/>
              </a:ext>
            </a:extLst>
          </p:cNvPr>
          <p:cNvGrpSpPr/>
          <p:nvPr/>
        </p:nvGrpSpPr>
        <p:grpSpPr>
          <a:xfrm>
            <a:off x="959629" y="365211"/>
            <a:ext cx="10394172" cy="224725"/>
            <a:chOff x="0" y="0"/>
            <a:chExt cx="6498977" cy="98425"/>
          </a:xfrm>
        </p:grpSpPr>
        <p:sp>
          <p:nvSpPr>
            <p:cNvPr id="5" name="Rectangle 4">
              <a:extLst>
                <a:ext uri="{FF2B5EF4-FFF2-40B4-BE49-F238E27FC236}">
                  <a16:creationId xmlns:a16="http://schemas.microsoft.com/office/drawing/2014/main" id="{422D596D-2C3A-4D09-8BFF-4D6CD0EA9E0C}"/>
                </a:ext>
              </a:extLst>
            </p:cNvPr>
            <p:cNvSpPr/>
            <p:nvPr/>
          </p:nvSpPr>
          <p:spPr>
            <a:xfrm>
              <a:off x="0" y="0"/>
              <a:ext cx="1144988" cy="95416"/>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2400" dirty="0"/>
            </a:p>
          </p:txBody>
        </p:sp>
        <p:sp>
          <p:nvSpPr>
            <p:cNvPr id="6" name="Rectangle 5">
              <a:extLst>
                <a:ext uri="{FF2B5EF4-FFF2-40B4-BE49-F238E27FC236}">
                  <a16:creationId xmlns:a16="http://schemas.microsoft.com/office/drawing/2014/main" id="{68192CDA-7AF2-4C54-AED0-B9220AA82848}"/>
                </a:ext>
              </a:extLst>
            </p:cNvPr>
            <p:cNvSpPr/>
            <p:nvPr/>
          </p:nvSpPr>
          <p:spPr>
            <a:xfrm>
              <a:off x="1155700" y="0"/>
              <a:ext cx="5343277" cy="98425"/>
            </a:xfrm>
            <a:prstGeom prst="rect">
              <a:avLst/>
            </a:prstGeom>
          </p:spPr>
          <p:style>
            <a:lnRef idx="3">
              <a:schemeClr val="lt1"/>
            </a:lnRef>
            <a:fillRef idx="1">
              <a:schemeClr val="accent1"/>
            </a:fillRef>
            <a:effectRef idx="1">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2400" dirty="0"/>
            </a:p>
          </p:txBody>
        </p:sp>
      </p:grpSp>
      <p:cxnSp>
        <p:nvCxnSpPr>
          <p:cNvPr id="7" name="Straight Connector 6">
            <a:extLst>
              <a:ext uri="{FF2B5EF4-FFF2-40B4-BE49-F238E27FC236}">
                <a16:creationId xmlns:a16="http://schemas.microsoft.com/office/drawing/2014/main" id="{072FBA97-1B73-4C7A-8EB0-28167A113939}"/>
              </a:ext>
            </a:extLst>
          </p:cNvPr>
          <p:cNvCxnSpPr/>
          <p:nvPr/>
        </p:nvCxnSpPr>
        <p:spPr>
          <a:xfrm>
            <a:off x="1738343" y="8266543"/>
            <a:ext cx="879397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6EDCD4A-B416-4B52-8122-DAB5C361D218}"/>
              </a:ext>
            </a:extLst>
          </p:cNvPr>
          <p:cNvPicPr/>
          <p:nvPr/>
        </p:nvPicPr>
        <p:blipFill>
          <a:blip r:embed="rId3">
            <a:extLst>
              <a:ext uri="{28A0092B-C50C-407E-A947-70E740481C1C}">
                <a14:useLocalDpi xmlns:a14="http://schemas.microsoft.com/office/drawing/2010/main" val="0"/>
              </a:ext>
            </a:extLst>
          </a:blip>
          <a:stretch>
            <a:fillRect/>
          </a:stretch>
        </p:blipFill>
        <p:spPr>
          <a:xfrm>
            <a:off x="5257800" y="7320187"/>
            <a:ext cx="167640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8CB520F4-4AF3-40F1-AEF6-7E0B06501FCE}"/>
              </a:ext>
            </a:extLst>
          </p:cNvPr>
          <p:cNvSpPr txBox="1"/>
          <p:nvPr/>
        </p:nvSpPr>
        <p:spPr>
          <a:xfrm>
            <a:off x="694506" y="1925421"/>
            <a:ext cx="10879185" cy="3570208"/>
          </a:xfrm>
          <a:prstGeom prst="rect">
            <a:avLst/>
          </a:prstGeom>
          <a:noFill/>
        </p:spPr>
        <p:txBody>
          <a:bodyPr wrap="square" rtlCol="0">
            <a:spAutoFit/>
          </a:bodyPr>
          <a:lstStyle/>
          <a:p>
            <a:pPr marL="639763" lvl="4" indent="-457200" defTabSz="450850">
              <a:buFont typeface="Arial" panose="020B0604020202020204" pitchFamily="34" charset="0"/>
              <a:buChar char="•"/>
            </a:pPr>
            <a:r>
              <a:rPr lang="en-GB" sz="2600" dirty="0">
                <a:solidFill>
                  <a:schemeClr val="tx2"/>
                </a:solidFill>
              </a:rPr>
              <a:t>Gathering project need information is also referred to as conducting ‘</a:t>
            </a:r>
            <a:r>
              <a:rPr lang="en-GB" sz="2600" b="1" dirty="0">
                <a:solidFill>
                  <a:schemeClr val="tx2"/>
                </a:solidFill>
              </a:rPr>
              <a:t>community consultation</a:t>
            </a:r>
            <a:r>
              <a:rPr lang="en-GB" sz="2600" dirty="0">
                <a:solidFill>
                  <a:schemeClr val="tx2"/>
                </a:solidFill>
              </a:rPr>
              <a:t>’ or a ‘</a:t>
            </a:r>
            <a:r>
              <a:rPr lang="en-GB" sz="2600" b="1" dirty="0">
                <a:solidFill>
                  <a:schemeClr val="tx2"/>
                </a:solidFill>
              </a:rPr>
              <a:t>needs analysis</a:t>
            </a:r>
            <a:r>
              <a:rPr lang="en-GB" sz="2600" dirty="0">
                <a:solidFill>
                  <a:schemeClr val="tx2"/>
                </a:solidFill>
              </a:rPr>
              <a:t>’. The good news is that the process can be made much easier than it sounds!    </a:t>
            </a:r>
          </a:p>
          <a:p>
            <a:pPr marL="639763" lvl="4" indent="-457200" defTabSz="450850">
              <a:buFont typeface="Arial" panose="020B0604020202020204" pitchFamily="34" charset="0"/>
              <a:buChar char="•"/>
            </a:pPr>
            <a:endParaRPr lang="en-GB" sz="2000" dirty="0">
              <a:solidFill>
                <a:schemeClr val="tx2"/>
              </a:solidFill>
            </a:endParaRPr>
          </a:p>
          <a:p>
            <a:pPr marL="639763" lvl="4" indent="-457200" defTabSz="450850">
              <a:buFont typeface="Arial" panose="020B0604020202020204" pitchFamily="34" charset="0"/>
              <a:buChar char="•"/>
            </a:pPr>
            <a:r>
              <a:rPr lang="en-GB" sz="2600" dirty="0">
                <a:solidFill>
                  <a:schemeClr val="tx2"/>
                </a:solidFill>
              </a:rPr>
              <a:t>The process should aim to identify the following: </a:t>
            </a:r>
          </a:p>
          <a:p>
            <a:pPr marL="182563" lvl="4" defTabSz="450850"/>
            <a:endParaRPr lang="en-GB" dirty="0">
              <a:solidFill>
                <a:schemeClr val="tx2"/>
              </a:solidFill>
            </a:endParaRPr>
          </a:p>
          <a:p>
            <a:pPr marL="1554163" lvl="6" indent="-457200" defTabSz="450850">
              <a:buFont typeface="Arial" panose="020B0604020202020204" pitchFamily="34" charset="0"/>
              <a:buChar char="•"/>
            </a:pPr>
            <a:r>
              <a:rPr lang="en-GB" sz="2600" dirty="0">
                <a:solidFill>
                  <a:schemeClr val="tx2"/>
                </a:solidFill>
              </a:rPr>
              <a:t>Local issues experienced by the community </a:t>
            </a:r>
          </a:p>
          <a:p>
            <a:pPr marL="1554163" lvl="6" indent="-457200" defTabSz="450850">
              <a:buFont typeface="Arial" panose="020B0604020202020204" pitchFamily="34" charset="0"/>
              <a:buChar char="•"/>
            </a:pPr>
            <a:r>
              <a:rPr lang="en-GB" sz="2600" dirty="0">
                <a:solidFill>
                  <a:schemeClr val="tx2"/>
                </a:solidFill>
              </a:rPr>
              <a:t>Activities or services that people would like to take part in</a:t>
            </a:r>
          </a:p>
          <a:p>
            <a:pPr marL="1554163" lvl="6" indent="-457200" defTabSz="450850">
              <a:buFont typeface="Arial" panose="020B0604020202020204" pitchFamily="34" charset="0"/>
              <a:buChar char="•"/>
            </a:pPr>
            <a:r>
              <a:rPr lang="en-GB" sz="2600" dirty="0">
                <a:solidFill>
                  <a:schemeClr val="tx2"/>
                </a:solidFill>
              </a:rPr>
              <a:t>Develop baseline information for future comparison</a:t>
            </a:r>
          </a:p>
        </p:txBody>
      </p:sp>
      <p:pic>
        <p:nvPicPr>
          <p:cNvPr id="12" name="Graphic 11" descr="Group brainstorm with solid fill">
            <a:extLst>
              <a:ext uri="{FF2B5EF4-FFF2-40B4-BE49-F238E27FC236}">
                <a16:creationId xmlns:a16="http://schemas.microsoft.com/office/drawing/2014/main" id="{E2A33E8E-E405-4924-AF2A-B024EAAB28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89352" y="5361845"/>
            <a:ext cx="1365069" cy="1365069"/>
          </a:xfrm>
          <a:prstGeom prst="rect">
            <a:avLst/>
          </a:prstGeom>
        </p:spPr>
      </p:pic>
      <p:pic>
        <p:nvPicPr>
          <p:cNvPr id="14" name="Graphic 13" descr="Clipboard with solid fill">
            <a:extLst>
              <a:ext uri="{FF2B5EF4-FFF2-40B4-BE49-F238E27FC236}">
                <a16:creationId xmlns:a16="http://schemas.microsoft.com/office/drawing/2014/main" id="{CA9FCB2F-E7C0-4BFD-9044-3379E4B6B4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41767" y="5391232"/>
            <a:ext cx="1308465" cy="1308465"/>
          </a:xfrm>
          <a:prstGeom prst="rect">
            <a:avLst/>
          </a:prstGeom>
        </p:spPr>
      </p:pic>
      <p:pic>
        <p:nvPicPr>
          <p:cNvPr id="16" name="Graphic 15" descr="Chat with solid fill">
            <a:extLst>
              <a:ext uri="{FF2B5EF4-FFF2-40B4-BE49-F238E27FC236}">
                <a16:creationId xmlns:a16="http://schemas.microsoft.com/office/drawing/2014/main" id="{30578FA2-E92C-45D0-9604-C69AA4685B6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94182" y="5452958"/>
            <a:ext cx="1365069" cy="1365069"/>
          </a:xfrm>
          <a:prstGeom prst="rect">
            <a:avLst/>
          </a:prstGeom>
        </p:spPr>
      </p:pic>
      <p:sp>
        <p:nvSpPr>
          <p:cNvPr id="17" name="TextBox 16">
            <a:extLst>
              <a:ext uri="{FF2B5EF4-FFF2-40B4-BE49-F238E27FC236}">
                <a16:creationId xmlns:a16="http://schemas.microsoft.com/office/drawing/2014/main" id="{E37F9297-D60E-43A7-98A2-2FE77A0698C3}"/>
              </a:ext>
            </a:extLst>
          </p:cNvPr>
          <p:cNvSpPr txBox="1"/>
          <p:nvPr/>
        </p:nvSpPr>
        <p:spPr>
          <a:xfrm>
            <a:off x="1578564" y="6633411"/>
            <a:ext cx="2396304" cy="892552"/>
          </a:xfrm>
          <a:prstGeom prst="rect">
            <a:avLst/>
          </a:prstGeom>
          <a:noFill/>
        </p:spPr>
        <p:txBody>
          <a:bodyPr wrap="square" rtlCol="0">
            <a:spAutoFit/>
          </a:bodyPr>
          <a:lstStyle/>
          <a:p>
            <a:pPr marL="182563" lvl="4" algn="ctr" defTabSz="450850"/>
            <a:r>
              <a:rPr lang="en-GB" sz="2600" b="1" dirty="0">
                <a:solidFill>
                  <a:schemeClr val="tx2"/>
                </a:solidFill>
              </a:rPr>
              <a:t>1. Informal conversations</a:t>
            </a:r>
            <a:endParaRPr lang="en-GB" sz="2400" b="1" dirty="0">
              <a:solidFill>
                <a:schemeClr val="tx2"/>
              </a:solidFill>
            </a:endParaRPr>
          </a:p>
        </p:txBody>
      </p:sp>
      <p:sp>
        <p:nvSpPr>
          <p:cNvPr id="18" name="TextBox 17">
            <a:extLst>
              <a:ext uri="{FF2B5EF4-FFF2-40B4-BE49-F238E27FC236}">
                <a16:creationId xmlns:a16="http://schemas.microsoft.com/office/drawing/2014/main" id="{8E7CE461-6E9C-42B8-833F-417979CBE16A}"/>
              </a:ext>
            </a:extLst>
          </p:cNvPr>
          <p:cNvSpPr txBox="1"/>
          <p:nvPr/>
        </p:nvSpPr>
        <p:spPr>
          <a:xfrm>
            <a:off x="4684598" y="6752712"/>
            <a:ext cx="2656728" cy="492443"/>
          </a:xfrm>
          <a:prstGeom prst="rect">
            <a:avLst/>
          </a:prstGeom>
          <a:noFill/>
        </p:spPr>
        <p:txBody>
          <a:bodyPr wrap="square" rtlCol="0">
            <a:spAutoFit/>
          </a:bodyPr>
          <a:lstStyle/>
          <a:p>
            <a:pPr marL="182563" lvl="4" algn="ctr" defTabSz="450850"/>
            <a:r>
              <a:rPr lang="en-GB" sz="2600" b="1" dirty="0">
                <a:solidFill>
                  <a:schemeClr val="tx2"/>
                </a:solidFill>
              </a:rPr>
              <a:t>2. Online survey</a:t>
            </a:r>
            <a:endParaRPr lang="en-GB" sz="2400" b="1" dirty="0">
              <a:solidFill>
                <a:schemeClr val="tx2"/>
              </a:solidFill>
            </a:endParaRPr>
          </a:p>
        </p:txBody>
      </p:sp>
      <p:sp>
        <p:nvSpPr>
          <p:cNvPr id="19" name="TextBox 18">
            <a:extLst>
              <a:ext uri="{FF2B5EF4-FFF2-40B4-BE49-F238E27FC236}">
                <a16:creationId xmlns:a16="http://schemas.microsoft.com/office/drawing/2014/main" id="{36A694FE-6079-4898-8F7B-CD31ADB5C2FE}"/>
              </a:ext>
            </a:extLst>
          </p:cNvPr>
          <p:cNvSpPr txBox="1"/>
          <p:nvPr/>
        </p:nvSpPr>
        <p:spPr>
          <a:xfrm>
            <a:off x="8051056" y="6780399"/>
            <a:ext cx="2656727" cy="492443"/>
          </a:xfrm>
          <a:prstGeom prst="rect">
            <a:avLst/>
          </a:prstGeom>
          <a:noFill/>
        </p:spPr>
        <p:txBody>
          <a:bodyPr wrap="square" rtlCol="0">
            <a:spAutoFit/>
          </a:bodyPr>
          <a:lstStyle/>
          <a:p>
            <a:pPr marL="182563" lvl="4" algn="ctr" defTabSz="450850"/>
            <a:r>
              <a:rPr lang="en-GB" sz="2600" b="1" dirty="0">
                <a:solidFill>
                  <a:schemeClr val="tx2"/>
                </a:solidFill>
              </a:rPr>
              <a:t>3. Focus groups</a:t>
            </a:r>
            <a:endParaRPr lang="en-GB" sz="2400" b="1" dirty="0">
              <a:solidFill>
                <a:schemeClr val="tx2"/>
              </a:solidFill>
            </a:endParaRPr>
          </a:p>
        </p:txBody>
      </p:sp>
    </p:spTree>
    <p:extLst>
      <p:ext uri="{BB962C8B-B14F-4D97-AF65-F5344CB8AC3E}">
        <p14:creationId xmlns:p14="http://schemas.microsoft.com/office/powerpoint/2010/main" val="2797973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43766-82F9-4FF8-925C-4B5842EB641F}"/>
              </a:ext>
            </a:extLst>
          </p:cNvPr>
          <p:cNvSpPr>
            <a:spLocks noGrp="1"/>
          </p:cNvSpPr>
          <p:nvPr>
            <p:ph type="title"/>
          </p:nvPr>
        </p:nvSpPr>
        <p:spPr>
          <a:xfrm>
            <a:off x="838200" y="744498"/>
            <a:ext cx="10515600" cy="960473"/>
          </a:xfrm>
        </p:spPr>
        <p:txBody>
          <a:bodyPr>
            <a:normAutofit/>
          </a:bodyPr>
          <a:lstStyle/>
          <a:p>
            <a:r>
              <a:rPr lang="en-GB" sz="4000" b="1" dirty="0">
                <a:solidFill>
                  <a:schemeClr val="accent1"/>
                </a:solidFill>
              </a:rPr>
              <a:t>Developing An Online Survey</a:t>
            </a:r>
          </a:p>
        </p:txBody>
      </p:sp>
      <p:grpSp>
        <p:nvGrpSpPr>
          <p:cNvPr id="4" name="Group 3">
            <a:extLst>
              <a:ext uri="{FF2B5EF4-FFF2-40B4-BE49-F238E27FC236}">
                <a16:creationId xmlns:a16="http://schemas.microsoft.com/office/drawing/2014/main" id="{6FE67235-9B83-433C-89C0-A24400615A17}"/>
              </a:ext>
            </a:extLst>
          </p:cNvPr>
          <p:cNvGrpSpPr/>
          <p:nvPr/>
        </p:nvGrpSpPr>
        <p:grpSpPr>
          <a:xfrm>
            <a:off x="959629" y="365211"/>
            <a:ext cx="10394172" cy="224725"/>
            <a:chOff x="0" y="0"/>
            <a:chExt cx="6498977" cy="98425"/>
          </a:xfrm>
        </p:grpSpPr>
        <p:sp>
          <p:nvSpPr>
            <p:cNvPr id="5" name="Rectangle 4">
              <a:extLst>
                <a:ext uri="{FF2B5EF4-FFF2-40B4-BE49-F238E27FC236}">
                  <a16:creationId xmlns:a16="http://schemas.microsoft.com/office/drawing/2014/main" id="{422D596D-2C3A-4D09-8BFF-4D6CD0EA9E0C}"/>
                </a:ext>
              </a:extLst>
            </p:cNvPr>
            <p:cNvSpPr/>
            <p:nvPr/>
          </p:nvSpPr>
          <p:spPr>
            <a:xfrm>
              <a:off x="0" y="0"/>
              <a:ext cx="1144988" cy="95416"/>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2400" dirty="0"/>
            </a:p>
          </p:txBody>
        </p:sp>
        <p:sp>
          <p:nvSpPr>
            <p:cNvPr id="6" name="Rectangle 5">
              <a:extLst>
                <a:ext uri="{FF2B5EF4-FFF2-40B4-BE49-F238E27FC236}">
                  <a16:creationId xmlns:a16="http://schemas.microsoft.com/office/drawing/2014/main" id="{68192CDA-7AF2-4C54-AED0-B9220AA82848}"/>
                </a:ext>
              </a:extLst>
            </p:cNvPr>
            <p:cNvSpPr/>
            <p:nvPr/>
          </p:nvSpPr>
          <p:spPr>
            <a:xfrm>
              <a:off x="1155700" y="0"/>
              <a:ext cx="5343277" cy="98425"/>
            </a:xfrm>
            <a:prstGeom prst="rect">
              <a:avLst/>
            </a:prstGeom>
          </p:spPr>
          <p:style>
            <a:lnRef idx="3">
              <a:schemeClr val="lt1"/>
            </a:lnRef>
            <a:fillRef idx="1">
              <a:schemeClr val="accent1"/>
            </a:fillRef>
            <a:effectRef idx="1">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2400" dirty="0"/>
            </a:p>
          </p:txBody>
        </p:sp>
      </p:grpSp>
      <p:sp>
        <p:nvSpPr>
          <p:cNvPr id="9" name="TextBox 8">
            <a:extLst>
              <a:ext uri="{FF2B5EF4-FFF2-40B4-BE49-F238E27FC236}">
                <a16:creationId xmlns:a16="http://schemas.microsoft.com/office/drawing/2014/main" id="{8CB520F4-4AF3-40F1-AEF6-7E0B06501FCE}"/>
              </a:ext>
            </a:extLst>
          </p:cNvPr>
          <p:cNvSpPr txBox="1"/>
          <p:nvPr/>
        </p:nvSpPr>
        <p:spPr>
          <a:xfrm>
            <a:off x="694506" y="1873169"/>
            <a:ext cx="10879185" cy="6401753"/>
          </a:xfrm>
          <a:prstGeom prst="rect">
            <a:avLst/>
          </a:prstGeom>
          <a:noFill/>
        </p:spPr>
        <p:txBody>
          <a:bodyPr wrap="square" rtlCol="0">
            <a:spAutoFit/>
          </a:bodyPr>
          <a:lstStyle/>
          <a:p>
            <a:pPr marL="639763" lvl="4" indent="-457200" defTabSz="450850">
              <a:buFont typeface="Arial" panose="020B0604020202020204" pitchFamily="34" charset="0"/>
              <a:buChar char="•"/>
            </a:pPr>
            <a:r>
              <a:rPr lang="en-GB" sz="2600" dirty="0">
                <a:solidFill>
                  <a:schemeClr val="tx2"/>
                </a:solidFill>
              </a:rPr>
              <a:t>What questions should I include? </a:t>
            </a:r>
          </a:p>
          <a:p>
            <a:pPr marL="639763" lvl="4" indent="-457200" defTabSz="450850">
              <a:buFont typeface="Arial" panose="020B0604020202020204" pitchFamily="34" charset="0"/>
              <a:buChar char="•"/>
            </a:pPr>
            <a:endParaRPr lang="en-GB" sz="2600" dirty="0">
              <a:solidFill>
                <a:schemeClr val="tx2"/>
              </a:solidFill>
            </a:endParaRPr>
          </a:p>
          <a:p>
            <a:pPr marL="639763" lvl="4" indent="-457200" defTabSz="450850">
              <a:buFont typeface="Arial" panose="020B0604020202020204" pitchFamily="34" charset="0"/>
              <a:buChar char="•"/>
            </a:pPr>
            <a:r>
              <a:rPr lang="en-GB" sz="2600" b="1" dirty="0">
                <a:solidFill>
                  <a:schemeClr val="tx2"/>
                </a:solidFill>
              </a:rPr>
              <a:t>Opening questions </a:t>
            </a:r>
            <a:r>
              <a:rPr lang="en-GB" sz="2600" dirty="0">
                <a:solidFill>
                  <a:schemeClr val="tx2"/>
                </a:solidFill>
              </a:rPr>
              <a:t>– age, gender, ethnicity, location, disability, member/non-member</a:t>
            </a:r>
          </a:p>
          <a:p>
            <a:pPr marL="639763" lvl="4" indent="-457200" defTabSz="450850">
              <a:buFont typeface="Arial" panose="020B0604020202020204" pitchFamily="34" charset="0"/>
              <a:buChar char="•"/>
            </a:pPr>
            <a:endParaRPr lang="en-GB" sz="2600" dirty="0">
              <a:solidFill>
                <a:schemeClr val="tx2"/>
              </a:solidFill>
            </a:endParaRPr>
          </a:p>
          <a:p>
            <a:pPr marL="639763" lvl="4" indent="-457200" defTabSz="450850">
              <a:buFont typeface="Arial" panose="020B0604020202020204" pitchFamily="34" charset="0"/>
              <a:buChar char="•"/>
            </a:pPr>
            <a:r>
              <a:rPr lang="en-GB" sz="2600" b="1" dirty="0">
                <a:solidFill>
                  <a:schemeClr val="tx2"/>
                </a:solidFill>
              </a:rPr>
              <a:t>Main questions (with suggested responses) – </a:t>
            </a:r>
            <a:r>
              <a:rPr lang="en-GB" sz="2600" dirty="0">
                <a:solidFill>
                  <a:schemeClr val="tx2"/>
                </a:solidFill>
              </a:rPr>
              <a:t>issues in the local community, what activities or services would you like to see delivered? Rating of current community/sports provision locally?</a:t>
            </a:r>
          </a:p>
          <a:p>
            <a:pPr marL="639763" lvl="4" indent="-457200" defTabSz="450850">
              <a:buFont typeface="Arial" panose="020B0604020202020204" pitchFamily="34" charset="0"/>
              <a:buChar char="•"/>
            </a:pPr>
            <a:endParaRPr lang="en-GB" sz="2600" b="1" dirty="0">
              <a:solidFill>
                <a:schemeClr val="tx2"/>
              </a:solidFill>
            </a:endParaRPr>
          </a:p>
          <a:p>
            <a:pPr marL="639763" lvl="4" indent="-457200" defTabSz="450850">
              <a:buFont typeface="Arial" panose="020B0604020202020204" pitchFamily="34" charset="0"/>
              <a:buChar char="•"/>
            </a:pPr>
            <a:r>
              <a:rPr lang="en-GB" sz="2600" b="1" dirty="0">
                <a:solidFill>
                  <a:schemeClr val="tx2"/>
                </a:solidFill>
              </a:rPr>
              <a:t>Covid-19 related questions (open ended) – </a:t>
            </a:r>
            <a:r>
              <a:rPr lang="en-GB" sz="2600" dirty="0">
                <a:solidFill>
                  <a:schemeClr val="tx2"/>
                </a:solidFill>
              </a:rPr>
              <a:t>this can capture useful information to demonstrate to funders that you have considered newly emerging needs or issues presented by the pandemic. I.e. How has Covid-19 impacted children and young people, older adults etc?</a:t>
            </a:r>
          </a:p>
          <a:p>
            <a:pPr marL="639763" lvl="4" indent="-457200" defTabSz="450850">
              <a:buFont typeface="Arial" panose="020B0604020202020204" pitchFamily="34" charset="0"/>
              <a:buChar char="•"/>
            </a:pPr>
            <a:endParaRPr lang="en-GB" sz="2000" b="1" dirty="0">
              <a:solidFill>
                <a:schemeClr val="tx2"/>
              </a:solidFill>
            </a:endParaRPr>
          </a:p>
          <a:p>
            <a:pPr marL="639763" lvl="4" indent="-457200" defTabSz="450850">
              <a:buFont typeface="Arial" panose="020B0604020202020204" pitchFamily="34" charset="0"/>
              <a:buChar char="•"/>
            </a:pPr>
            <a:r>
              <a:rPr lang="en-GB" sz="2600" b="1" dirty="0">
                <a:solidFill>
                  <a:schemeClr val="tx2"/>
                </a:solidFill>
              </a:rPr>
              <a:t>Concluding questions – </a:t>
            </a:r>
            <a:r>
              <a:rPr lang="en-GB" sz="2600" dirty="0">
                <a:solidFill>
                  <a:schemeClr val="tx2"/>
                </a:solidFill>
              </a:rPr>
              <a:t>an opportunity for other comments, suggestions or queries that respondents might have (can lead to new project ideas)</a:t>
            </a:r>
            <a:endParaRPr lang="en-GB" sz="2600" b="1" dirty="0">
              <a:solidFill>
                <a:schemeClr val="tx2"/>
              </a:solidFill>
            </a:endParaRPr>
          </a:p>
        </p:txBody>
      </p:sp>
    </p:spTree>
    <p:extLst>
      <p:ext uri="{BB962C8B-B14F-4D97-AF65-F5344CB8AC3E}">
        <p14:creationId xmlns:p14="http://schemas.microsoft.com/office/powerpoint/2010/main" val="3270769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43766-82F9-4FF8-925C-4B5842EB641F}"/>
              </a:ext>
            </a:extLst>
          </p:cNvPr>
          <p:cNvSpPr>
            <a:spLocks noGrp="1"/>
          </p:cNvSpPr>
          <p:nvPr>
            <p:ph type="title"/>
          </p:nvPr>
        </p:nvSpPr>
        <p:spPr>
          <a:xfrm>
            <a:off x="838200" y="744498"/>
            <a:ext cx="10515600" cy="960473"/>
          </a:xfrm>
        </p:spPr>
        <p:txBody>
          <a:bodyPr>
            <a:normAutofit/>
          </a:bodyPr>
          <a:lstStyle/>
          <a:p>
            <a:r>
              <a:rPr lang="en-GB" sz="4000" b="1" dirty="0">
                <a:solidFill>
                  <a:schemeClr val="accent1"/>
                </a:solidFill>
              </a:rPr>
              <a:t>Developing An Online Survey</a:t>
            </a:r>
          </a:p>
        </p:txBody>
      </p:sp>
      <p:grpSp>
        <p:nvGrpSpPr>
          <p:cNvPr id="4" name="Group 3">
            <a:extLst>
              <a:ext uri="{FF2B5EF4-FFF2-40B4-BE49-F238E27FC236}">
                <a16:creationId xmlns:a16="http://schemas.microsoft.com/office/drawing/2014/main" id="{6FE67235-9B83-433C-89C0-A24400615A17}"/>
              </a:ext>
            </a:extLst>
          </p:cNvPr>
          <p:cNvGrpSpPr/>
          <p:nvPr/>
        </p:nvGrpSpPr>
        <p:grpSpPr>
          <a:xfrm>
            <a:off x="959629" y="365211"/>
            <a:ext cx="10394172" cy="224725"/>
            <a:chOff x="0" y="0"/>
            <a:chExt cx="6498977" cy="98425"/>
          </a:xfrm>
        </p:grpSpPr>
        <p:sp>
          <p:nvSpPr>
            <p:cNvPr id="5" name="Rectangle 4">
              <a:extLst>
                <a:ext uri="{FF2B5EF4-FFF2-40B4-BE49-F238E27FC236}">
                  <a16:creationId xmlns:a16="http://schemas.microsoft.com/office/drawing/2014/main" id="{422D596D-2C3A-4D09-8BFF-4D6CD0EA9E0C}"/>
                </a:ext>
              </a:extLst>
            </p:cNvPr>
            <p:cNvSpPr/>
            <p:nvPr/>
          </p:nvSpPr>
          <p:spPr>
            <a:xfrm>
              <a:off x="0" y="0"/>
              <a:ext cx="1144988" cy="95416"/>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2400" dirty="0"/>
            </a:p>
          </p:txBody>
        </p:sp>
        <p:sp>
          <p:nvSpPr>
            <p:cNvPr id="6" name="Rectangle 5">
              <a:extLst>
                <a:ext uri="{FF2B5EF4-FFF2-40B4-BE49-F238E27FC236}">
                  <a16:creationId xmlns:a16="http://schemas.microsoft.com/office/drawing/2014/main" id="{68192CDA-7AF2-4C54-AED0-B9220AA82848}"/>
                </a:ext>
              </a:extLst>
            </p:cNvPr>
            <p:cNvSpPr/>
            <p:nvPr/>
          </p:nvSpPr>
          <p:spPr>
            <a:xfrm>
              <a:off x="1155700" y="0"/>
              <a:ext cx="5343277" cy="98425"/>
            </a:xfrm>
            <a:prstGeom prst="rect">
              <a:avLst/>
            </a:prstGeom>
          </p:spPr>
          <p:style>
            <a:lnRef idx="3">
              <a:schemeClr val="lt1"/>
            </a:lnRef>
            <a:fillRef idx="1">
              <a:schemeClr val="accent1"/>
            </a:fillRef>
            <a:effectRef idx="1">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2400" dirty="0"/>
            </a:p>
          </p:txBody>
        </p:sp>
      </p:grpSp>
      <p:pic>
        <p:nvPicPr>
          <p:cNvPr id="1026" name="Picture 2" descr="Data collection made simple with Microsoft Forms - Circyl">
            <a:extLst>
              <a:ext uri="{FF2B5EF4-FFF2-40B4-BE49-F238E27FC236}">
                <a16:creationId xmlns:a16="http://schemas.microsoft.com/office/drawing/2014/main" id="{E84A4B7C-6748-42E7-9070-844956E0B6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2944" y="616062"/>
            <a:ext cx="1537989" cy="13103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oogle-Forms-Logo - The Robly Email Marketing Blog">
            <a:extLst>
              <a:ext uri="{FF2B5EF4-FFF2-40B4-BE49-F238E27FC236}">
                <a16:creationId xmlns:a16="http://schemas.microsoft.com/office/drawing/2014/main" id="{9D7E61F5-F602-4671-A1D3-2D8D3D5563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3628" y="950849"/>
            <a:ext cx="2262366" cy="7541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0412C56-EC58-46A3-BEA4-B206ED7C58B1}"/>
              </a:ext>
            </a:extLst>
          </p:cNvPr>
          <p:cNvPicPr>
            <a:picLocks noChangeAspect="1"/>
          </p:cNvPicPr>
          <p:nvPr/>
        </p:nvPicPr>
        <p:blipFill rotWithShape="1">
          <a:blip r:embed="rId5"/>
          <a:srcRect l="28715" t="14191" r="29071" b="6773"/>
          <a:stretch/>
        </p:blipFill>
        <p:spPr>
          <a:xfrm>
            <a:off x="119978" y="2132779"/>
            <a:ext cx="5849024" cy="6829039"/>
          </a:xfrm>
          <a:prstGeom prst="rect">
            <a:avLst/>
          </a:prstGeom>
          <a:ln>
            <a:solidFill>
              <a:schemeClr val="tx1"/>
            </a:solidFill>
          </a:ln>
        </p:spPr>
      </p:pic>
      <p:pic>
        <p:nvPicPr>
          <p:cNvPr id="12" name="Picture 11">
            <a:extLst>
              <a:ext uri="{FF2B5EF4-FFF2-40B4-BE49-F238E27FC236}">
                <a16:creationId xmlns:a16="http://schemas.microsoft.com/office/drawing/2014/main" id="{A2D8A719-C683-443B-842B-9FF73C341968}"/>
              </a:ext>
            </a:extLst>
          </p:cNvPr>
          <p:cNvPicPr>
            <a:picLocks noChangeAspect="1"/>
          </p:cNvPicPr>
          <p:nvPr/>
        </p:nvPicPr>
        <p:blipFill rotWithShape="1">
          <a:blip r:embed="rId6"/>
          <a:srcRect l="33229" t="21481" r="32708" b="5556"/>
          <a:stretch/>
        </p:blipFill>
        <p:spPr>
          <a:xfrm>
            <a:off x="6121400" y="2132780"/>
            <a:ext cx="5769356" cy="6829040"/>
          </a:xfrm>
          <a:prstGeom prst="rect">
            <a:avLst/>
          </a:prstGeom>
          <a:ln>
            <a:solidFill>
              <a:schemeClr val="tx1"/>
            </a:solidFill>
          </a:ln>
        </p:spPr>
      </p:pic>
    </p:spTree>
    <p:extLst>
      <p:ext uri="{BB962C8B-B14F-4D97-AF65-F5344CB8AC3E}">
        <p14:creationId xmlns:p14="http://schemas.microsoft.com/office/powerpoint/2010/main" val="407580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43766-82F9-4FF8-925C-4B5842EB641F}"/>
              </a:ext>
            </a:extLst>
          </p:cNvPr>
          <p:cNvSpPr>
            <a:spLocks noGrp="1"/>
          </p:cNvSpPr>
          <p:nvPr>
            <p:ph type="title"/>
          </p:nvPr>
        </p:nvSpPr>
        <p:spPr>
          <a:xfrm>
            <a:off x="838200" y="744498"/>
            <a:ext cx="10515600" cy="960473"/>
          </a:xfrm>
        </p:spPr>
        <p:txBody>
          <a:bodyPr>
            <a:normAutofit/>
          </a:bodyPr>
          <a:lstStyle/>
          <a:p>
            <a:r>
              <a:rPr lang="en-GB" sz="4000" b="1" dirty="0">
                <a:solidFill>
                  <a:schemeClr val="accent1"/>
                </a:solidFill>
              </a:rPr>
              <a:t>Presenting The Results</a:t>
            </a:r>
          </a:p>
        </p:txBody>
      </p:sp>
      <p:grpSp>
        <p:nvGrpSpPr>
          <p:cNvPr id="4" name="Group 3">
            <a:extLst>
              <a:ext uri="{FF2B5EF4-FFF2-40B4-BE49-F238E27FC236}">
                <a16:creationId xmlns:a16="http://schemas.microsoft.com/office/drawing/2014/main" id="{6FE67235-9B83-433C-89C0-A24400615A17}"/>
              </a:ext>
            </a:extLst>
          </p:cNvPr>
          <p:cNvGrpSpPr/>
          <p:nvPr/>
        </p:nvGrpSpPr>
        <p:grpSpPr>
          <a:xfrm>
            <a:off x="959629" y="365211"/>
            <a:ext cx="10394172" cy="224725"/>
            <a:chOff x="0" y="0"/>
            <a:chExt cx="6498977" cy="98425"/>
          </a:xfrm>
        </p:grpSpPr>
        <p:sp>
          <p:nvSpPr>
            <p:cNvPr id="5" name="Rectangle 4">
              <a:extLst>
                <a:ext uri="{FF2B5EF4-FFF2-40B4-BE49-F238E27FC236}">
                  <a16:creationId xmlns:a16="http://schemas.microsoft.com/office/drawing/2014/main" id="{422D596D-2C3A-4D09-8BFF-4D6CD0EA9E0C}"/>
                </a:ext>
              </a:extLst>
            </p:cNvPr>
            <p:cNvSpPr/>
            <p:nvPr/>
          </p:nvSpPr>
          <p:spPr>
            <a:xfrm>
              <a:off x="0" y="0"/>
              <a:ext cx="1144988" cy="95416"/>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2400" dirty="0"/>
            </a:p>
          </p:txBody>
        </p:sp>
        <p:sp>
          <p:nvSpPr>
            <p:cNvPr id="6" name="Rectangle 5">
              <a:extLst>
                <a:ext uri="{FF2B5EF4-FFF2-40B4-BE49-F238E27FC236}">
                  <a16:creationId xmlns:a16="http://schemas.microsoft.com/office/drawing/2014/main" id="{68192CDA-7AF2-4C54-AED0-B9220AA82848}"/>
                </a:ext>
              </a:extLst>
            </p:cNvPr>
            <p:cNvSpPr/>
            <p:nvPr/>
          </p:nvSpPr>
          <p:spPr>
            <a:xfrm>
              <a:off x="1155700" y="0"/>
              <a:ext cx="5343277" cy="98425"/>
            </a:xfrm>
            <a:prstGeom prst="rect">
              <a:avLst/>
            </a:prstGeom>
          </p:spPr>
          <p:style>
            <a:lnRef idx="3">
              <a:schemeClr val="lt1"/>
            </a:lnRef>
            <a:fillRef idx="1">
              <a:schemeClr val="accent1"/>
            </a:fillRef>
            <a:effectRef idx="1">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2400" dirty="0"/>
            </a:p>
          </p:txBody>
        </p:sp>
      </p:grpSp>
      <p:sp>
        <p:nvSpPr>
          <p:cNvPr id="9" name="TextBox 8">
            <a:extLst>
              <a:ext uri="{FF2B5EF4-FFF2-40B4-BE49-F238E27FC236}">
                <a16:creationId xmlns:a16="http://schemas.microsoft.com/office/drawing/2014/main" id="{8CB520F4-4AF3-40F1-AEF6-7E0B06501FCE}"/>
              </a:ext>
            </a:extLst>
          </p:cNvPr>
          <p:cNvSpPr txBox="1"/>
          <p:nvPr/>
        </p:nvSpPr>
        <p:spPr>
          <a:xfrm>
            <a:off x="694506" y="1925421"/>
            <a:ext cx="10879185" cy="7089890"/>
          </a:xfrm>
          <a:prstGeom prst="rect">
            <a:avLst/>
          </a:prstGeom>
          <a:noFill/>
        </p:spPr>
        <p:txBody>
          <a:bodyPr wrap="square" rtlCol="0">
            <a:spAutoFit/>
          </a:bodyPr>
          <a:lstStyle/>
          <a:p>
            <a:pPr marL="639763" lvl="4" indent="-457200" defTabSz="450850">
              <a:buFont typeface="Arial" panose="020B0604020202020204" pitchFamily="34" charset="0"/>
              <a:buChar char="•"/>
            </a:pPr>
            <a:r>
              <a:rPr lang="en-GB" sz="2600" dirty="0">
                <a:solidFill>
                  <a:schemeClr val="tx2"/>
                </a:solidFill>
              </a:rPr>
              <a:t>Consider use of bullet points to present your summary of findings in a clear and concise way: </a:t>
            </a:r>
          </a:p>
          <a:p>
            <a:pPr marL="639763" lvl="4" indent="-457200" defTabSz="450850">
              <a:buFont typeface="Arial" panose="020B0604020202020204" pitchFamily="34" charset="0"/>
              <a:buChar char="•"/>
            </a:pPr>
            <a:endParaRPr lang="en-GB" sz="2000" dirty="0">
              <a:solidFill>
                <a:schemeClr val="tx2"/>
              </a:solidFill>
            </a:endParaRPr>
          </a:p>
          <a:p>
            <a:pPr marL="639763" lvl="4" indent="-457200" defTabSz="450850">
              <a:buFont typeface="Arial" panose="020B0604020202020204" pitchFamily="34" charset="0"/>
              <a:buChar char="•"/>
            </a:pPr>
            <a:r>
              <a:rPr lang="en-GB" sz="2600" i="1" dirty="0">
                <a:solidFill>
                  <a:schemeClr val="tx2"/>
                </a:solidFill>
              </a:rPr>
              <a:t>ABC Badminton Club launched a community survey in January 2023 to gather the needs and interests of club members, local residents, schools and community groups in our local area. Summary of findings are presented below:</a:t>
            </a:r>
          </a:p>
          <a:p>
            <a:pPr marL="1554163" lvl="6" indent="-457200" defTabSz="450850">
              <a:lnSpc>
                <a:spcPct val="120000"/>
              </a:lnSpc>
              <a:buFont typeface="Arial" panose="020B0604020202020204" pitchFamily="34" charset="0"/>
              <a:buChar char="•"/>
            </a:pPr>
            <a:r>
              <a:rPr lang="en-GB" sz="2600" i="1" dirty="0">
                <a:solidFill>
                  <a:schemeClr val="tx2"/>
                </a:solidFill>
              </a:rPr>
              <a:t>100 individuals completed the survey</a:t>
            </a:r>
          </a:p>
          <a:p>
            <a:pPr marL="1554163" lvl="6" indent="-457200" defTabSz="450850">
              <a:lnSpc>
                <a:spcPct val="120000"/>
              </a:lnSpc>
              <a:buFont typeface="Arial" panose="020B0604020202020204" pitchFamily="34" charset="0"/>
              <a:buChar char="•"/>
            </a:pPr>
            <a:r>
              <a:rPr lang="en-GB" sz="2600" i="1" dirty="0">
                <a:solidFill>
                  <a:schemeClr val="tx2"/>
                </a:solidFill>
              </a:rPr>
              <a:t>65% of respondents identified as members, 35% identified as non-members </a:t>
            </a:r>
          </a:p>
          <a:p>
            <a:pPr marL="1554163" lvl="6" indent="-457200" defTabSz="450850">
              <a:lnSpc>
                <a:spcPct val="120000"/>
              </a:lnSpc>
              <a:buFont typeface="Arial" panose="020B0604020202020204" pitchFamily="34" charset="0"/>
              <a:buChar char="•"/>
            </a:pPr>
            <a:r>
              <a:rPr lang="en-GB" sz="2600" i="1" dirty="0">
                <a:solidFill>
                  <a:schemeClr val="tx2"/>
                </a:solidFill>
              </a:rPr>
              <a:t>‘</a:t>
            </a:r>
            <a:r>
              <a:rPr lang="en-GB" sz="2600" b="1" i="1" dirty="0">
                <a:solidFill>
                  <a:schemeClr val="tx2"/>
                </a:solidFill>
              </a:rPr>
              <a:t>intro badminton for older adults</a:t>
            </a:r>
            <a:r>
              <a:rPr lang="en-GB" sz="2600" i="1" dirty="0">
                <a:solidFill>
                  <a:schemeClr val="tx2"/>
                </a:solidFill>
              </a:rPr>
              <a:t>’ was selected by 70% of respondents as an activity that would benefit the local community</a:t>
            </a:r>
          </a:p>
          <a:p>
            <a:pPr marL="1554163" lvl="6" indent="-457200" defTabSz="450850">
              <a:lnSpc>
                <a:spcPct val="120000"/>
              </a:lnSpc>
              <a:buFont typeface="Arial" panose="020B0604020202020204" pitchFamily="34" charset="0"/>
              <a:buChar char="•"/>
            </a:pPr>
            <a:r>
              <a:rPr lang="en-GB" sz="2600" i="1" dirty="0">
                <a:solidFill>
                  <a:schemeClr val="tx2"/>
                </a:solidFill>
              </a:rPr>
              <a:t>‘</a:t>
            </a:r>
            <a:r>
              <a:rPr lang="en-GB" sz="2600" b="1" i="1" dirty="0">
                <a:solidFill>
                  <a:schemeClr val="tx2"/>
                </a:solidFill>
              </a:rPr>
              <a:t>new badminton equipment</a:t>
            </a:r>
            <a:r>
              <a:rPr lang="en-GB" sz="2600" i="1" dirty="0">
                <a:solidFill>
                  <a:schemeClr val="tx2"/>
                </a:solidFill>
              </a:rPr>
              <a:t>’ was selected by 85% of respondents when asked about club improvement areas</a:t>
            </a:r>
          </a:p>
          <a:p>
            <a:pPr marL="1554163" lvl="6" indent="-457200" defTabSz="450850">
              <a:lnSpc>
                <a:spcPct val="120000"/>
              </a:lnSpc>
              <a:buFont typeface="Arial" panose="020B0604020202020204" pitchFamily="34" charset="0"/>
              <a:buChar char="•"/>
            </a:pPr>
            <a:r>
              <a:rPr lang="en-GB" sz="2600" i="1" dirty="0">
                <a:solidFill>
                  <a:schemeClr val="tx2"/>
                </a:solidFill>
              </a:rPr>
              <a:t>‘</a:t>
            </a:r>
            <a:r>
              <a:rPr lang="en-GB" sz="2600" b="1" i="1" dirty="0">
                <a:solidFill>
                  <a:schemeClr val="tx2"/>
                </a:solidFill>
              </a:rPr>
              <a:t>mental health</a:t>
            </a:r>
            <a:r>
              <a:rPr lang="en-GB" sz="2600" i="1" dirty="0">
                <a:solidFill>
                  <a:schemeClr val="tx2"/>
                </a:solidFill>
              </a:rPr>
              <a:t>’ was the most selected response when asked about key issues in the local community  </a:t>
            </a:r>
          </a:p>
        </p:txBody>
      </p:sp>
    </p:spTree>
    <p:extLst>
      <p:ext uri="{BB962C8B-B14F-4D97-AF65-F5344CB8AC3E}">
        <p14:creationId xmlns:p14="http://schemas.microsoft.com/office/powerpoint/2010/main" val="186406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43766-82F9-4FF8-925C-4B5842EB641F}"/>
              </a:ext>
            </a:extLst>
          </p:cNvPr>
          <p:cNvSpPr>
            <a:spLocks noGrp="1"/>
          </p:cNvSpPr>
          <p:nvPr>
            <p:ph type="title"/>
          </p:nvPr>
        </p:nvSpPr>
        <p:spPr>
          <a:xfrm>
            <a:off x="838200" y="927380"/>
            <a:ext cx="10515600" cy="960473"/>
          </a:xfrm>
        </p:spPr>
        <p:txBody>
          <a:bodyPr>
            <a:normAutofit/>
          </a:bodyPr>
          <a:lstStyle/>
          <a:p>
            <a:pPr algn="ctr"/>
            <a:r>
              <a:rPr lang="en-GB" sz="4000" b="1" dirty="0">
                <a:solidFill>
                  <a:schemeClr val="accent1"/>
                </a:solidFill>
              </a:rPr>
              <a:t>Useful Resources</a:t>
            </a:r>
          </a:p>
        </p:txBody>
      </p:sp>
      <p:grpSp>
        <p:nvGrpSpPr>
          <p:cNvPr id="4" name="Group 3">
            <a:extLst>
              <a:ext uri="{FF2B5EF4-FFF2-40B4-BE49-F238E27FC236}">
                <a16:creationId xmlns:a16="http://schemas.microsoft.com/office/drawing/2014/main" id="{6FE67235-9B83-433C-89C0-A24400615A17}"/>
              </a:ext>
            </a:extLst>
          </p:cNvPr>
          <p:cNvGrpSpPr/>
          <p:nvPr/>
        </p:nvGrpSpPr>
        <p:grpSpPr>
          <a:xfrm>
            <a:off x="959629" y="365211"/>
            <a:ext cx="10394172" cy="224725"/>
            <a:chOff x="0" y="0"/>
            <a:chExt cx="6498977" cy="98425"/>
          </a:xfrm>
        </p:grpSpPr>
        <p:sp>
          <p:nvSpPr>
            <p:cNvPr id="5" name="Rectangle 4">
              <a:extLst>
                <a:ext uri="{FF2B5EF4-FFF2-40B4-BE49-F238E27FC236}">
                  <a16:creationId xmlns:a16="http://schemas.microsoft.com/office/drawing/2014/main" id="{422D596D-2C3A-4D09-8BFF-4D6CD0EA9E0C}"/>
                </a:ext>
              </a:extLst>
            </p:cNvPr>
            <p:cNvSpPr/>
            <p:nvPr/>
          </p:nvSpPr>
          <p:spPr>
            <a:xfrm>
              <a:off x="0" y="0"/>
              <a:ext cx="1144988" cy="95416"/>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2400" dirty="0"/>
            </a:p>
          </p:txBody>
        </p:sp>
        <p:sp>
          <p:nvSpPr>
            <p:cNvPr id="6" name="Rectangle 5">
              <a:extLst>
                <a:ext uri="{FF2B5EF4-FFF2-40B4-BE49-F238E27FC236}">
                  <a16:creationId xmlns:a16="http://schemas.microsoft.com/office/drawing/2014/main" id="{68192CDA-7AF2-4C54-AED0-B9220AA82848}"/>
                </a:ext>
              </a:extLst>
            </p:cNvPr>
            <p:cNvSpPr/>
            <p:nvPr/>
          </p:nvSpPr>
          <p:spPr>
            <a:xfrm>
              <a:off x="1155700" y="0"/>
              <a:ext cx="5343277" cy="98425"/>
            </a:xfrm>
            <a:prstGeom prst="rect">
              <a:avLst/>
            </a:prstGeom>
          </p:spPr>
          <p:style>
            <a:lnRef idx="3">
              <a:schemeClr val="lt1"/>
            </a:lnRef>
            <a:fillRef idx="1">
              <a:schemeClr val="accent1"/>
            </a:fillRef>
            <a:effectRef idx="1">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2400" dirty="0"/>
            </a:p>
          </p:txBody>
        </p:sp>
      </p:grpSp>
      <p:sp>
        <p:nvSpPr>
          <p:cNvPr id="9" name="TextBox 8">
            <a:extLst>
              <a:ext uri="{FF2B5EF4-FFF2-40B4-BE49-F238E27FC236}">
                <a16:creationId xmlns:a16="http://schemas.microsoft.com/office/drawing/2014/main" id="{8CB520F4-4AF3-40F1-AEF6-7E0B06501FCE}"/>
              </a:ext>
            </a:extLst>
          </p:cNvPr>
          <p:cNvSpPr txBox="1"/>
          <p:nvPr/>
        </p:nvSpPr>
        <p:spPr>
          <a:xfrm>
            <a:off x="959629" y="2325231"/>
            <a:ext cx="10655300"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t>Google: [council name] grants and funding</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Google: [county name] sports partnership club grants (ROI only) </a:t>
            </a:r>
          </a:p>
          <a:p>
            <a:pPr marL="457200" indent="-457200">
              <a:buFont typeface="Arial" panose="020B0604020202020204" pitchFamily="34" charset="0"/>
              <a:buChar char="•"/>
            </a:pPr>
            <a:endParaRPr lang="en-US" sz="2800" dirty="0">
              <a:hlinkClick r:id="rId2"/>
            </a:endParaRPr>
          </a:p>
          <a:p>
            <a:pPr marL="457200" indent="-457200">
              <a:buFont typeface="Arial" panose="020B0604020202020204" pitchFamily="34" charset="0"/>
              <a:buChar char="•"/>
            </a:pPr>
            <a:r>
              <a:rPr lang="en-GB" sz="2800" dirty="0">
                <a:hlinkClick r:id="rId2"/>
              </a:rPr>
              <a:t>Funding News — Supporting Communities</a:t>
            </a:r>
            <a:endParaRPr lang="en-GB" sz="2800" dirty="0"/>
          </a:p>
          <a:p>
            <a:endParaRPr lang="en-GB" sz="2800" dirty="0">
              <a:solidFill>
                <a:schemeClr val="tx2"/>
              </a:solidFill>
            </a:endParaRPr>
          </a:p>
          <a:p>
            <a:pPr marL="457200" indent="-457200">
              <a:buFont typeface="Arial" panose="020B0604020202020204" pitchFamily="34" charset="0"/>
              <a:buChar char="•"/>
            </a:pPr>
            <a:r>
              <a:rPr lang="en-GB" sz="2800" dirty="0">
                <a:hlinkClick r:id="rId3"/>
              </a:rPr>
              <a:t>FundReady Newsletter</a:t>
            </a:r>
            <a:endParaRPr lang="en-GB" sz="2800" dirty="0"/>
          </a:p>
          <a:p>
            <a:pPr marL="457200" indent="-457200">
              <a:buFont typeface="Arial" panose="020B0604020202020204" pitchFamily="34" charset="0"/>
              <a:buChar char="•"/>
            </a:pPr>
            <a:endParaRPr lang="en-GB" sz="2800" dirty="0">
              <a:solidFill>
                <a:schemeClr val="tx2"/>
              </a:solidFill>
            </a:endParaRPr>
          </a:p>
          <a:p>
            <a:pPr marL="457200" indent="-457200">
              <a:buFont typeface="Arial" panose="020B0604020202020204" pitchFamily="34" charset="0"/>
              <a:buChar char="•"/>
            </a:pPr>
            <a:r>
              <a:rPr lang="en-GB" sz="2800" dirty="0">
                <a:solidFill>
                  <a:schemeClr val="tx2"/>
                </a:solidFill>
                <a:hlinkClick r:id="rId4"/>
              </a:rPr>
              <a:t>Community Foundation NI</a:t>
            </a:r>
            <a:endParaRPr lang="en-GB" sz="2800" dirty="0">
              <a:solidFill>
                <a:schemeClr val="tx2"/>
              </a:solidFill>
            </a:endParaRPr>
          </a:p>
          <a:p>
            <a:pPr marL="457200" indent="-457200">
              <a:buFont typeface="Arial" panose="020B0604020202020204" pitchFamily="34" charset="0"/>
              <a:buChar char="•"/>
            </a:pPr>
            <a:endParaRPr lang="en-GB" sz="2800" dirty="0">
              <a:solidFill>
                <a:schemeClr val="tx2"/>
              </a:solidFill>
            </a:endParaRPr>
          </a:p>
          <a:p>
            <a:pPr marL="457200" indent="-457200">
              <a:buFont typeface="Arial" panose="020B0604020202020204" pitchFamily="34" charset="0"/>
              <a:buChar char="•"/>
            </a:pPr>
            <a:r>
              <a:rPr lang="en-GB" sz="2800" dirty="0">
                <a:solidFill>
                  <a:schemeClr val="tx2"/>
                </a:solidFill>
              </a:rPr>
              <a:t>Ulster Badminton / Badminton Ireland resources (Kyle to discuss)</a:t>
            </a:r>
          </a:p>
        </p:txBody>
      </p:sp>
    </p:spTree>
    <p:extLst>
      <p:ext uri="{BB962C8B-B14F-4D97-AF65-F5344CB8AC3E}">
        <p14:creationId xmlns:p14="http://schemas.microsoft.com/office/powerpoint/2010/main" val="2103289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135,824 BEST Q&amp;amp;A IMAGES, STOCK PHOTOS &amp;amp; VECTORS | Adobe Stock">
            <a:extLst>
              <a:ext uri="{FF2B5EF4-FFF2-40B4-BE49-F238E27FC236}">
                <a16:creationId xmlns:a16="http://schemas.microsoft.com/office/drawing/2014/main" id="{C8C96BB9-F03D-4E94-8324-6DDCD98C8C4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6649"/>
          <a:stretch/>
        </p:blipFill>
        <p:spPr bwMode="auto">
          <a:xfrm>
            <a:off x="1608116" y="1306693"/>
            <a:ext cx="8200083" cy="61489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1C9B28B-E848-418C-AC2F-CE30BC2E01C7}"/>
              </a:ext>
            </a:extLst>
          </p:cNvPr>
          <p:cNvSpPr txBox="1"/>
          <p:nvPr/>
        </p:nvSpPr>
        <p:spPr>
          <a:xfrm>
            <a:off x="902068" y="6352878"/>
            <a:ext cx="10394172" cy="1041182"/>
          </a:xfrm>
          <a:prstGeom prst="rect">
            <a:avLst/>
          </a:prstGeom>
          <a:noFill/>
        </p:spPr>
        <p:txBody>
          <a:bodyPr wrap="square" rtlCol="0">
            <a:spAutoFit/>
          </a:bodyPr>
          <a:lstStyle/>
          <a:p>
            <a:pPr algn="ctr"/>
            <a:r>
              <a:rPr lang="en-GB" sz="2400" b="1" dirty="0"/>
              <a:t>Feel free to ask any questions you may have on any of the topics covered! </a:t>
            </a:r>
          </a:p>
          <a:p>
            <a:pPr marL="1714500" lvl="3" indent="-342900" algn="ctr">
              <a:lnSpc>
                <a:spcPct val="150000"/>
              </a:lnSpc>
              <a:buFont typeface="Arial" panose="020B0604020202020204" pitchFamily="34" charset="0"/>
              <a:buChar char="•"/>
            </a:pPr>
            <a:endParaRPr lang="en-GB" sz="2800" dirty="0">
              <a:solidFill>
                <a:schemeClr val="tx2"/>
              </a:solidFill>
            </a:endParaRPr>
          </a:p>
        </p:txBody>
      </p:sp>
      <p:sp>
        <p:nvSpPr>
          <p:cNvPr id="2" name="TextBox 1">
            <a:extLst>
              <a:ext uri="{FF2B5EF4-FFF2-40B4-BE49-F238E27FC236}">
                <a16:creationId xmlns:a16="http://schemas.microsoft.com/office/drawing/2014/main" id="{300AC721-FF08-4CC4-F2A6-6C5BDAEA9166}"/>
              </a:ext>
            </a:extLst>
          </p:cNvPr>
          <p:cNvSpPr txBox="1"/>
          <p:nvPr/>
        </p:nvSpPr>
        <p:spPr>
          <a:xfrm>
            <a:off x="11200000" y="8566384"/>
            <a:ext cx="418704" cy="369332"/>
          </a:xfrm>
          <a:prstGeom prst="rect">
            <a:avLst/>
          </a:prstGeom>
          <a:noFill/>
        </p:spPr>
        <p:txBody>
          <a:bodyPr wrap="none" rtlCol="0">
            <a:spAutoFit/>
          </a:bodyPr>
          <a:lstStyle/>
          <a:p>
            <a:r>
              <a:rPr lang="en-US" dirty="0"/>
              <a:t>20</a:t>
            </a:r>
            <a:endParaRPr lang="en-GB" dirty="0"/>
          </a:p>
        </p:txBody>
      </p:sp>
      <p:cxnSp>
        <p:nvCxnSpPr>
          <p:cNvPr id="3" name="Straight Connector 2">
            <a:extLst>
              <a:ext uri="{FF2B5EF4-FFF2-40B4-BE49-F238E27FC236}">
                <a16:creationId xmlns:a16="http://schemas.microsoft.com/office/drawing/2014/main" id="{9CC1565F-5DCD-D4C6-40EF-30744F0F4277}"/>
              </a:ext>
            </a:extLst>
          </p:cNvPr>
          <p:cNvCxnSpPr/>
          <p:nvPr/>
        </p:nvCxnSpPr>
        <p:spPr>
          <a:xfrm>
            <a:off x="959628" y="8447964"/>
            <a:ext cx="1039417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4" descr="Image preview">
            <a:extLst>
              <a:ext uri="{FF2B5EF4-FFF2-40B4-BE49-F238E27FC236}">
                <a16:creationId xmlns:a16="http://schemas.microsoft.com/office/drawing/2014/main" id="{7868C735-91B5-4877-385B-623480B4AB27}"/>
              </a:ext>
            </a:extLst>
          </p:cNvPr>
          <p:cNvSpPr>
            <a:spLocks noChangeAspect="1" noChangeArrowheads="1"/>
          </p:cNvSpPr>
          <p:nvPr/>
        </p:nvSpPr>
        <p:spPr bwMode="auto">
          <a:xfrm>
            <a:off x="5943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60011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FE67235-9B83-433C-89C0-A24400615A17}"/>
              </a:ext>
            </a:extLst>
          </p:cNvPr>
          <p:cNvGrpSpPr/>
          <p:nvPr/>
        </p:nvGrpSpPr>
        <p:grpSpPr>
          <a:xfrm>
            <a:off x="959629" y="365211"/>
            <a:ext cx="10394172" cy="224725"/>
            <a:chOff x="0" y="0"/>
            <a:chExt cx="6498977" cy="98425"/>
          </a:xfrm>
        </p:grpSpPr>
        <p:sp>
          <p:nvSpPr>
            <p:cNvPr id="5" name="Rectangle 4">
              <a:extLst>
                <a:ext uri="{FF2B5EF4-FFF2-40B4-BE49-F238E27FC236}">
                  <a16:creationId xmlns:a16="http://schemas.microsoft.com/office/drawing/2014/main" id="{422D596D-2C3A-4D09-8BFF-4D6CD0EA9E0C}"/>
                </a:ext>
              </a:extLst>
            </p:cNvPr>
            <p:cNvSpPr/>
            <p:nvPr/>
          </p:nvSpPr>
          <p:spPr>
            <a:xfrm>
              <a:off x="0" y="0"/>
              <a:ext cx="1144988" cy="95416"/>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8192CDA-7AF2-4C54-AED0-B9220AA82848}"/>
                </a:ext>
              </a:extLst>
            </p:cNvPr>
            <p:cNvSpPr/>
            <p:nvPr/>
          </p:nvSpPr>
          <p:spPr>
            <a:xfrm>
              <a:off x="1155700" y="0"/>
              <a:ext cx="5343277" cy="98425"/>
            </a:xfrm>
            <a:prstGeom prst="rect">
              <a:avLst/>
            </a:prstGeom>
          </p:spPr>
          <p:style>
            <a:lnRef idx="3">
              <a:schemeClr val="lt1"/>
            </a:lnRef>
            <a:fillRef idx="1">
              <a:schemeClr val="accent1"/>
            </a:fillRef>
            <a:effectRef idx="1">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7" name="Straight Connector 6">
            <a:extLst>
              <a:ext uri="{FF2B5EF4-FFF2-40B4-BE49-F238E27FC236}">
                <a16:creationId xmlns:a16="http://schemas.microsoft.com/office/drawing/2014/main" id="{072FBA97-1B73-4C7A-8EB0-28167A113939}"/>
              </a:ext>
            </a:extLst>
          </p:cNvPr>
          <p:cNvCxnSpPr/>
          <p:nvPr/>
        </p:nvCxnSpPr>
        <p:spPr>
          <a:xfrm>
            <a:off x="1738343" y="8148976"/>
            <a:ext cx="879397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6EDCD4A-B416-4B52-8122-DAB5C361D218}"/>
              </a:ext>
            </a:extLst>
          </p:cNvPr>
          <p:cNvPicPr/>
          <p:nvPr/>
        </p:nvPicPr>
        <p:blipFill>
          <a:blip r:embed="rId3">
            <a:extLst>
              <a:ext uri="{28A0092B-C50C-407E-A947-70E740481C1C}">
                <a14:useLocalDpi xmlns:a14="http://schemas.microsoft.com/office/drawing/2010/main" val="0"/>
              </a:ext>
            </a:extLst>
          </a:blip>
          <a:stretch>
            <a:fillRect/>
          </a:stretch>
        </p:blipFill>
        <p:spPr>
          <a:xfrm>
            <a:off x="5257800" y="7202620"/>
            <a:ext cx="167640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a:extLst>
              <a:ext uri="{FF2B5EF4-FFF2-40B4-BE49-F238E27FC236}">
                <a16:creationId xmlns:a16="http://schemas.microsoft.com/office/drawing/2014/main" id="{BCA1D34B-175B-415E-A2DA-5472E0F33103}"/>
              </a:ext>
            </a:extLst>
          </p:cNvPr>
          <p:cNvSpPr txBox="1"/>
          <p:nvPr/>
        </p:nvSpPr>
        <p:spPr>
          <a:xfrm>
            <a:off x="4064866" y="5458987"/>
            <a:ext cx="4140926" cy="12618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546A"/>
                </a:solidFill>
                <a:effectLst/>
                <a:uLnTx/>
                <a:uFillTx/>
                <a:latin typeface="Calibri" panose="020F0502020204030204"/>
                <a:ea typeface="+mn-ea"/>
                <a:cs typeface="+mn-cs"/>
              </a:rPr>
              <a:t>chris@</a:t>
            </a:r>
            <a:r>
              <a:rPr lang="en-GB" sz="3200" b="1" dirty="0">
                <a:solidFill>
                  <a:srgbClr val="44546A"/>
                </a:solidFill>
                <a:latin typeface="Calibri" panose="020F0502020204030204"/>
              </a:rPr>
              <a:t>fundready.com</a:t>
            </a:r>
            <a:endParaRPr kumimoji="0" lang="en-GB" sz="3200" b="1"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546A"/>
                </a:solidFill>
                <a:effectLst/>
                <a:uLnTx/>
                <a:uFillTx/>
                <a:latin typeface="Calibri" panose="020F0502020204030204"/>
                <a:ea typeface="+mn-ea"/>
                <a:cs typeface="+mn-cs"/>
              </a:rPr>
              <a:t>07395 791291</a:t>
            </a:r>
          </a:p>
        </p:txBody>
      </p:sp>
      <p:pic>
        <p:nvPicPr>
          <p:cNvPr id="12" name="Picture 11">
            <a:extLst>
              <a:ext uri="{FF2B5EF4-FFF2-40B4-BE49-F238E27FC236}">
                <a16:creationId xmlns:a16="http://schemas.microsoft.com/office/drawing/2014/main" id="{FB86D9F6-9048-0B1B-FB9C-E078D1AA020F}"/>
              </a:ext>
            </a:extLst>
          </p:cNvPr>
          <p:cNvPicPr>
            <a:picLocks noChangeAspect="1"/>
          </p:cNvPicPr>
          <p:nvPr/>
        </p:nvPicPr>
        <p:blipFill>
          <a:blip r:embed="rId4"/>
          <a:stretch>
            <a:fillRect/>
          </a:stretch>
        </p:blipFill>
        <p:spPr>
          <a:xfrm>
            <a:off x="4432270" y="1460740"/>
            <a:ext cx="3327459" cy="4011499"/>
          </a:xfrm>
          <a:prstGeom prst="rect">
            <a:avLst/>
          </a:prstGeom>
        </p:spPr>
      </p:pic>
    </p:spTree>
    <p:extLst>
      <p:ext uri="{BB962C8B-B14F-4D97-AF65-F5344CB8AC3E}">
        <p14:creationId xmlns:p14="http://schemas.microsoft.com/office/powerpoint/2010/main" val="587539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78" name="Rectangle 205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92634"/>
            <a:ext cx="12192000" cy="5474588"/>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2081" name="Picture 206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8168640"/>
            <a:ext cx="12192000" cy="990600"/>
          </a:xfrm>
          <a:prstGeom prst="rect">
            <a:avLst/>
          </a:prstGeom>
        </p:spPr>
      </p:pic>
      <p:cxnSp>
        <p:nvCxnSpPr>
          <p:cNvPr id="2085" name="Straight Connector 206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171217"/>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089" name="Rectangle 2064">
            <a:extLst>
              <a:ext uri="{FF2B5EF4-FFF2-40B4-BE49-F238E27FC236}">
                <a16:creationId xmlns:a16="http://schemas.microsoft.com/office/drawing/2014/main" id="{B6E6531A-0776-43BA-A852-5FB5C7753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6085" y="711200"/>
            <a:ext cx="9079832" cy="676976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0" name="Rectangle 2066">
            <a:extLst>
              <a:ext uri="{FF2B5EF4-FFF2-40B4-BE49-F238E27FC236}">
                <a16:creationId xmlns:a16="http://schemas.microsoft.com/office/drawing/2014/main" id="{F8C5273F-2B84-46BF-A94F-1A20E13B3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605" y="1017604"/>
            <a:ext cx="8622792" cy="615696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4" name="Picture 6" descr="Ducks in a Row | Duck, Rubber ducky, The row">
            <a:extLst>
              <a:ext uri="{FF2B5EF4-FFF2-40B4-BE49-F238E27FC236}">
                <a16:creationId xmlns:a16="http://schemas.microsoft.com/office/drawing/2014/main" id="{C84457A5-4534-CC14-9C6F-1EA9A5AE680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224382" y="1663780"/>
            <a:ext cx="5743237" cy="4864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998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43766-82F9-4FF8-925C-4B5842EB641F}"/>
              </a:ext>
            </a:extLst>
          </p:cNvPr>
          <p:cNvSpPr>
            <a:spLocks noGrp="1"/>
          </p:cNvSpPr>
          <p:nvPr>
            <p:ph type="title"/>
          </p:nvPr>
        </p:nvSpPr>
        <p:spPr>
          <a:xfrm>
            <a:off x="838200" y="744498"/>
            <a:ext cx="10515600" cy="960473"/>
          </a:xfrm>
        </p:spPr>
        <p:txBody>
          <a:bodyPr>
            <a:normAutofit/>
          </a:bodyPr>
          <a:lstStyle/>
          <a:p>
            <a:r>
              <a:rPr lang="en-GB" sz="4000" b="1" dirty="0">
                <a:solidFill>
                  <a:schemeClr val="accent1"/>
                </a:solidFill>
              </a:rPr>
              <a:t>Contents</a:t>
            </a:r>
          </a:p>
        </p:txBody>
      </p:sp>
      <p:grpSp>
        <p:nvGrpSpPr>
          <p:cNvPr id="4" name="Group 3">
            <a:extLst>
              <a:ext uri="{FF2B5EF4-FFF2-40B4-BE49-F238E27FC236}">
                <a16:creationId xmlns:a16="http://schemas.microsoft.com/office/drawing/2014/main" id="{6FE67235-9B83-433C-89C0-A24400615A17}"/>
              </a:ext>
            </a:extLst>
          </p:cNvPr>
          <p:cNvGrpSpPr/>
          <p:nvPr/>
        </p:nvGrpSpPr>
        <p:grpSpPr>
          <a:xfrm>
            <a:off x="959629" y="365211"/>
            <a:ext cx="10394172" cy="224725"/>
            <a:chOff x="0" y="0"/>
            <a:chExt cx="6498977" cy="98425"/>
          </a:xfrm>
        </p:grpSpPr>
        <p:sp>
          <p:nvSpPr>
            <p:cNvPr id="5" name="Rectangle 4">
              <a:extLst>
                <a:ext uri="{FF2B5EF4-FFF2-40B4-BE49-F238E27FC236}">
                  <a16:creationId xmlns:a16="http://schemas.microsoft.com/office/drawing/2014/main" id="{422D596D-2C3A-4D09-8BFF-4D6CD0EA9E0C}"/>
                </a:ext>
              </a:extLst>
            </p:cNvPr>
            <p:cNvSpPr/>
            <p:nvPr/>
          </p:nvSpPr>
          <p:spPr>
            <a:xfrm>
              <a:off x="0" y="0"/>
              <a:ext cx="1144988" cy="95416"/>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2400" dirty="0"/>
            </a:p>
          </p:txBody>
        </p:sp>
        <p:sp>
          <p:nvSpPr>
            <p:cNvPr id="6" name="Rectangle 5">
              <a:extLst>
                <a:ext uri="{FF2B5EF4-FFF2-40B4-BE49-F238E27FC236}">
                  <a16:creationId xmlns:a16="http://schemas.microsoft.com/office/drawing/2014/main" id="{68192CDA-7AF2-4C54-AED0-B9220AA82848}"/>
                </a:ext>
              </a:extLst>
            </p:cNvPr>
            <p:cNvSpPr/>
            <p:nvPr/>
          </p:nvSpPr>
          <p:spPr>
            <a:xfrm>
              <a:off x="1155700" y="0"/>
              <a:ext cx="5343277" cy="98425"/>
            </a:xfrm>
            <a:prstGeom prst="rect">
              <a:avLst/>
            </a:prstGeom>
          </p:spPr>
          <p:style>
            <a:lnRef idx="3">
              <a:schemeClr val="lt1"/>
            </a:lnRef>
            <a:fillRef idx="1">
              <a:schemeClr val="accent1"/>
            </a:fillRef>
            <a:effectRef idx="1">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2400" dirty="0"/>
            </a:p>
          </p:txBody>
        </p:sp>
      </p:grpSp>
      <p:sp>
        <p:nvSpPr>
          <p:cNvPr id="9" name="TextBox 8">
            <a:extLst>
              <a:ext uri="{FF2B5EF4-FFF2-40B4-BE49-F238E27FC236}">
                <a16:creationId xmlns:a16="http://schemas.microsoft.com/office/drawing/2014/main" id="{8CB520F4-4AF3-40F1-AEF6-7E0B06501FCE}"/>
              </a:ext>
            </a:extLst>
          </p:cNvPr>
          <p:cNvSpPr txBox="1"/>
          <p:nvPr/>
        </p:nvSpPr>
        <p:spPr>
          <a:xfrm>
            <a:off x="838200" y="1991404"/>
            <a:ext cx="10879185" cy="4401205"/>
          </a:xfrm>
          <a:prstGeom prst="rect">
            <a:avLst/>
          </a:prstGeom>
          <a:noFill/>
        </p:spPr>
        <p:txBody>
          <a:bodyPr wrap="square" rtlCol="0">
            <a:spAutoFit/>
          </a:bodyPr>
          <a:lstStyle/>
          <a:p>
            <a:pPr marL="696913" lvl="4" indent="-514350" defTabSz="450850">
              <a:buAutoNum type="arabicPeriod"/>
            </a:pPr>
            <a:r>
              <a:rPr lang="en-US" sz="2800" dirty="0">
                <a:solidFill>
                  <a:schemeClr val="tx2"/>
                </a:solidFill>
              </a:rPr>
              <a:t>Current Context and Challenges Faced</a:t>
            </a:r>
          </a:p>
          <a:p>
            <a:pPr marL="696913" lvl="4" indent="-514350" defTabSz="450850">
              <a:buAutoNum type="arabicPeriod"/>
            </a:pPr>
            <a:endParaRPr lang="en-US" sz="2800" dirty="0">
              <a:solidFill>
                <a:schemeClr val="tx2"/>
              </a:solidFill>
            </a:endParaRPr>
          </a:p>
          <a:p>
            <a:pPr marL="696913" lvl="4" indent="-514350" defTabSz="450850">
              <a:buAutoNum type="arabicPeriod"/>
            </a:pPr>
            <a:r>
              <a:rPr lang="en-US" sz="2800" dirty="0">
                <a:solidFill>
                  <a:schemeClr val="tx2"/>
                </a:solidFill>
              </a:rPr>
              <a:t>State of Readiness: Is Your Club FundReady?</a:t>
            </a:r>
          </a:p>
          <a:p>
            <a:pPr marL="696913" lvl="4" indent="-514350" defTabSz="450850">
              <a:buAutoNum type="arabicPeriod"/>
            </a:pPr>
            <a:endParaRPr lang="en-US" sz="2800" dirty="0">
              <a:solidFill>
                <a:schemeClr val="tx2"/>
              </a:solidFill>
            </a:endParaRPr>
          </a:p>
          <a:p>
            <a:pPr marL="696913" lvl="4" indent="-514350" defTabSz="450850">
              <a:buAutoNum type="arabicPeriod"/>
            </a:pPr>
            <a:r>
              <a:rPr lang="en-US" sz="2800" dirty="0">
                <a:solidFill>
                  <a:schemeClr val="tx2"/>
                </a:solidFill>
              </a:rPr>
              <a:t>Identifying Funding Priorities </a:t>
            </a:r>
          </a:p>
          <a:p>
            <a:pPr marL="696913" lvl="4" indent="-514350" defTabSz="450850">
              <a:buAutoNum type="arabicPeriod"/>
            </a:pPr>
            <a:endParaRPr lang="en-US" sz="2800" dirty="0">
              <a:solidFill>
                <a:schemeClr val="tx2"/>
              </a:solidFill>
            </a:endParaRPr>
          </a:p>
          <a:p>
            <a:pPr marL="696913" lvl="4" indent="-514350" defTabSz="450850">
              <a:buAutoNum type="arabicPeriod"/>
            </a:pPr>
            <a:r>
              <a:rPr lang="en-US" sz="2800" dirty="0">
                <a:solidFill>
                  <a:schemeClr val="tx2"/>
                </a:solidFill>
              </a:rPr>
              <a:t>Evidencing Need For Funding (important!) </a:t>
            </a:r>
          </a:p>
          <a:p>
            <a:pPr marL="696913" lvl="4" indent="-514350" defTabSz="450850">
              <a:buAutoNum type="arabicPeriod"/>
            </a:pPr>
            <a:endParaRPr lang="en-US" sz="2800" dirty="0">
              <a:solidFill>
                <a:schemeClr val="tx2"/>
              </a:solidFill>
            </a:endParaRPr>
          </a:p>
          <a:p>
            <a:pPr marL="696913" lvl="4" indent="-514350" defTabSz="450850">
              <a:buAutoNum type="arabicPeriod"/>
            </a:pPr>
            <a:r>
              <a:rPr lang="en-US" sz="2800" dirty="0">
                <a:solidFill>
                  <a:schemeClr val="tx2"/>
                </a:solidFill>
              </a:rPr>
              <a:t>Useful Resources and Discussion</a:t>
            </a:r>
            <a:endParaRPr lang="en-GB" sz="2800" dirty="0">
              <a:solidFill>
                <a:schemeClr val="tx2"/>
              </a:solidFill>
            </a:endParaRPr>
          </a:p>
          <a:p>
            <a:pPr marL="696913" lvl="4" indent="-514350" defTabSz="450850">
              <a:buAutoNum type="arabicPeriod"/>
            </a:pPr>
            <a:endParaRPr lang="en-US" sz="2800" dirty="0">
              <a:solidFill>
                <a:schemeClr val="tx2"/>
              </a:solidFill>
            </a:endParaRPr>
          </a:p>
        </p:txBody>
      </p:sp>
      <p:cxnSp>
        <p:nvCxnSpPr>
          <p:cNvPr id="3" name="Straight Connector 2">
            <a:extLst>
              <a:ext uri="{FF2B5EF4-FFF2-40B4-BE49-F238E27FC236}">
                <a16:creationId xmlns:a16="http://schemas.microsoft.com/office/drawing/2014/main" id="{FC487540-BA17-2594-0D22-234E9065CA61}"/>
              </a:ext>
            </a:extLst>
          </p:cNvPr>
          <p:cNvCxnSpPr/>
          <p:nvPr/>
        </p:nvCxnSpPr>
        <p:spPr>
          <a:xfrm>
            <a:off x="1738343" y="8148976"/>
            <a:ext cx="879397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B40FFD2-F72B-775B-8249-7E50FFD31026}"/>
              </a:ext>
            </a:extLst>
          </p:cNvPr>
          <p:cNvPicPr/>
          <p:nvPr/>
        </p:nvPicPr>
        <p:blipFill>
          <a:blip r:embed="rId3">
            <a:extLst>
              <a:ext uri="{28A0092B-C50C-407E-A947-70E740481C1C}">
                <a14:useLocalDpi xmlns:a14="http://schemas.microsoft.com/office/drawing/2010/main" val="0"/>
              </a:ext>
            </a:extLst>
          </a:blip>
          <a:stretch>
            <a:fillRect/>
          </a:stretch>
        </p:blipFill>
        <p:spPr>
          <a:xfrm>
            <a:off x="5257800" y="7276360"/>
            <a:ext cx="167640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20123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43766-82F9-4FF8-925C-4B5842EB641F}"/>
              </a:ext>
            </a:extLst>
          </p:cNvPr>
          <p:cNvSpPr>
            <a:spLocks noGrp="1"/>
          </p:cNvSpPr>
          <p:nvPr>
            <p:ph type="title"/>
          </p:nvPr>
        </p:nvSpPr>
        <p:spPr>
          <a:xfrm>
            <a:off x="838200" y="692246"/>
            <a:ext cx="10515600" cy="960473"/>
          </a:xfrm>
        </p:spPr>
        <p:txBody>
          <a:bodyPr>
            <a:normAutofit/>
          </a:bodyPr>
          <a:lstStyle/>
          <a:p>
            <a:r>
              <a:rPr lang="en-US" sz="4000" b="1" dirty="0">
                <a:solidFill>
                  <a:schemeClr val="accent1"/>
                </a:solidFill>
              </a:rPr>
              <a:t>Current Context and Funding Challenges</a:t>
            </a:r>
          </a:p>
        </p:txBody>
      </p:sp>
      <p:grpSp>
        <p:nvGrpSpPr>
          <p:cNvPr id="4" name="Group 3">
            <a:extLst>
              <a:ext uri="{FF2B5EF4-FFF2-40B4-BE49-F238E27FC236}">
                <a16:creationId xmlns:a16="http://schemas.microsoft.com/office/drawing/2014/main" id="{6FE67235-9B83-433C-89C0-A24400615A17}"/>
              </a:ext>
            </a:extLst>
          </p:cNvPr>
          <p:cNvGrpSpPr/>
          <p:nvPr/>
        </p:nvGrpSpPr>
        <p:grpSpPr>
          <a:xfrm>
            <a:off x="959629" y="365211"/>
            <a:ext cx="10394172" cy="224725"/>
            <a:chOff x="0" y="0"/>
            <a:chExt cx="6498977" cy="98425"/>
          </a:xfrm>
        </p:grpSpPr>
        <p:sp>
          <p:nvSpPr>
            <p:cNvPr id="5" name="Rectangle 4">
              <a:extLst>
                <a:ext uri="{FF2B5EF4-FFF2-40B4-BE49-F238E27FC236}">
                  <a16:creationId xmlns:a16="http://schemas.microsoft.com/office/drawing/2014/main" id="{422D596D-2C3A-4D09-8BFF-4D6CD0EA9E0C}"/>
                </a:ext>
              </a:extLst>
            </p:cNvPr>
            <p:cNvSpPr/>
            <p:nvPr/>
          </p:nvSpPr>
          <p:spPr>
            <a:xfrm>
              <a:off x="0" y="0"/>
              <a:ext cx="1144988" cy="95416"/>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2400" dirty="0"/>
            </a:p>
          </p:txBody>
        </p:sp>
        <p:sp>
          <p:nvSpPr>
            <p:cNvPr id="6" name="Rectangle 5">
              <a:extLst>
                <a:ext uri="{FF2B5EF4-FFF2-40B4-BE49-F238E27FC236}">
                  <a16:creationId xmlns:a16="http://schemas.microsoft.com/office/drawing/2014/main" id="{68192CDA-7AF2-4C54-AED0-B9220AA82848}"/>
                </a:ext>
              </a:extLst>
            </p:cNvPr>
            <p:cNvSpPr/>
            <p:nvPr/>
          </p:nvSpPr>
          <p:spPr>
            <a:xfrm>
              <a:off x="1155700" y="0"/>
              <a:ext cx="5343277" cy="98425"/>
            </a:xfrm>
            <a:prstGeom prst="rect">
              <a:avLst/>
            </a:prstGeom>
          </p:spPr>
          <p:style>
            <a:lnRef idx="3">
              <a:schemeClr val="lt1"/>
            </a:lnRef>
            <a:fillRef idx="1">
              <a:schemeClr val="accent1"/>
            </a:fillRef>
            <a:effectRef idx="1">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2400" dirty="0"/>
            </a:p>
          </p:txBody>
        </p:sp>
      </p:grpSp>
      <p:cxnSp>
        <p:nvCxnSpPr>
          <p:cNvPr id="7" name="Straight Connector 6">
            <a:extLst>
              <a:ext uri="{FF2B5EF4-FFF2-40B4-BE49-F238E27FC236}">
                <a16:creationId xmlns:a16="http://schemas.microsoft.com/office/drawing/2014/main" id="{072FBA97-1B73-4C7A-8EB0-28167A113939}"/>
              </a:ext>
            </a:extLst>
          </p:cNvPr>
          <p:cNvCxnSpPr/>
          <p:nvPr/>
        </p:nvCxnSpPr>
        <p:spPr>
          <a:xfrm>
            <a:off x="1738343" y="8148976"/>
            <a:ext cx="879397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6EDCD4A-B416-4B52-8122-DAB5C361D218}"/>
              </a:ext>
            </a:extLst>
          </p:cNvPr>
          <p:cNvPicPr/>
          <p:nvPr/>
        </p:nvPicPr>
        <p:blipFill>
          <a:blip r:embed="rId2">
            <a:extLst>
              <a:ext uri="{28A0092B-C50C-407E-A947-70E740481C1C}">
                <a14:useLocalDpi xmlns:a14="http://schemas.microsoft.com/office/drawing/2010/main" val="0"/>
              </a:ext>
            </a:extLst>
          </a:blip>
          <a:stretch>
            <a:fillRect/>
          </a:stretch>
        </p:blipFill>
        <p:spPr>
          <a:xfrm>
            <a:off x="5257800" y="7276360"/>
            <a:ext cx="167640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8CB520F4-4AF3-40F1-AEF6-7E0B06501FCE}"/>
              </a:ext>
            </a:extLst>
          </p:cNvPr>
          <p:cNvSpPr txBox="1"/>
          <p:nvPr/>
        </p:nvSpPr>
        <p:spPr>
          <a:xfrm>
            <a:off x="694506" y="2123128"/>
            <a:ext cx="10879185" cy="5262979"/>
          </a:xfrm>
          <a:prstGeom prst="rect">
            <a:avLst/>
          </a:prstGeom>
          <a:noFill/>
        </p:spPr>
        <p:txBody>
          <a:bodyPr wrap="square" rtlCol="0">
            <a:spAutoFit/>
          </a:bodyPr>
          <a:lstStyle/>
          <a:p>
            <a:pPr marL="182563" lvl="4" algn="ctr" defTabSz="450850"/>
            <a:r>
              <a:rPr lang="en-GB" sz="2800" i="1" dirty="0">
                <a:solidFill>
                  <a:schemeClr val="tx2"/>
                </a:solidFill>
              </a:rPr>
              <a:t>“We haven’t applied to funding before and don’t really know where to start” </a:t>
            </a:r>
          </a:p>
          <a:p>
            <a:pPr marL="182563" lvl="4" algn="ctr" defTabSz="450850"/>
            <a:endParaRPr lang="en-GB" sz="2000" i="1" dirty="0">
              <a:solidFill>
                <a:schemeClr val="tx2"/>
              </a:solidFill>
            </a:endParaRPr>
          </a:p>
          <a:p>
            <a:pPr marL="182563" lvl="4" algn="ctr" defTabSz="450850"/>
            <a:r>
              <a:rPr lang="en-GB" sz="2800" i="1" dirty="0">
                <a:solidFill>
                  <a:schemeClr val="tx2"/>
                </a:solidFill>
              </a:rPr>
              <a:t>“We have some funding experience but could do with more support on how best to answer application questions”</a:t>
            </a:r>
          </a:p>
          <a:p>
            <a:pPr marL="182563" lvl="4" algn="ctr" defTabSz="450850"/>
            <a:endParaRPr lang="en-GB" sz="2000" i="1" dirty="0">
              <a:solidFill>
                <a:schemeClr val="tx2"/>
              </a:solidFill>
            </a:endParaRPr>
          </a:p>
          <a:p>
            <a:pPr marL="182563" lvl="4" algn="ctr" defTabSz="450850"/>
            <a:r>
              <a:rPr lang="en-GB" sz="2800" i="1" dirty="0">
                <a:solidFill>
                  <a:schemeClr val="tx2"/>
                </a:solidFill>
              </a:rPr>
              <a:t>“We’re not sure how best to source grants and apply for ones that are relevant to us”</a:t>
            </a:r>
          </a:p>
          <a:p>
            <a:pPr marL="182563" lvl="4" algn="ctr" defTabSz="450850"/>
            <a:endParaRPr lang="en-GB" sz="2000" i="1" dirty="0">
              <a:solidFill>
                <a:schemeClr val="tx2"/>
              </a:solidFill>
            </a:endParaRPr>
          </a:p>
          <a:p>
            <a:pPr marL="182563" lvl="4" algn="ctr" defTabSz="450850"/>
            <a:endParaRPr lang="en-GB" sz="2400" i="1" dirty="0">
              <a:solidFill>
                <a:schemeClr val="tx2"/>
              </a:solidFill>
            </a:endParaRPr>
          </a:p>
          <a:p>
            <a:pPr marL="182563" lvl="4" algn="ctr" defTabSz="450850"/>
            <a:r>
              <a:rPr lang="en-GB" sz="2800" b="1" i="1" dirty="0">
                <a:solidFill>
                  <a:schemeClr val="tx2"/>
                </a:solidFill>
              </a:rPr>
              <a:t>What experience(s) has your club had with funding?</a:t>
            </a:r>
            <a:r>
              <a:rPr lang="en-GB" sz="2800" i="1" dirty="0">
                <a:solidFill>
                  <a:schemeClr val="tx2"/>
                </a:solidFill>
              </a:rPr>
              <a:t> </a:t>
            </a:r>
          </a:p>
          <a:p>
            <a:pPr marL="182563" lvl="4" algn="ctr" defTabSz="450850"/>
            <a:endParaRPr lang="en-GB" sz="2800" i="1" dirty="0">
              <a:solidFill>
                <a:schemeClr val="tx2"/>
              </a:solidFill>
            </a:endParaRPr>
          </a:p>
          <a:p>
            <a:pPr marL="182563" lvl="4" algn="ctr" defTabSz="450850"/>
            <a:r>
              <a:rPr lang="en-GB" sz="2800" i="1" dirty="0">
                <a:solidFill>
                  <a:schemeClr val="tx2"/>
                </a:solidFill>
              </a:rPr>
              <a:t> </a:t>
            </a:r>
          </a:p>
        </p:txBody>
      </p:sp>
    </p:spTree>
    <p:extLst>
      <p:ext uri="{BB962C8B-B14F-4D97-AF65-F5344CB8AC3E}">
        <p14:creationId xmlns:p14="http://schemas.microsoft.com/office/powerpoint/2010/main" val="156386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FE67235-9B83-433C-89C0-A24400615A17}"/>
              </a:ext>
            </a:extLst>
          </p:cNvPr>
          <p:cNvGrpSpPr/>
          <p:nvPr/>
        </p:nvGrpSpPr>
        <p:grpSpPr>
          <a:xfrm>
            <a:off x="898914" y="494108"/>
            <a:ext cx="10394172" cy="224725"/>
            <a:chOff x="0" y="0"/>
            <a:chExt cx="6498977" cy="98425"/>
          </a:xfrm>
        </p:grpSpPr>
        <p:sp>
          <p:nvSpPr>
            <p:cNvPr id="5" name="Rectangle 4">
              <a:extLst>
                <a:ext uri="{FF2B5EF4-FFF2-40B4-BE49-F238E27FC236}">
                  <a16:creationId xmlns:a16="http://schemas.microsoft.com/office/drawing/2014/main" id="{422D596D-2C3A-4D09-8BFF-4D6CD0EA9E0C}"/>
                </a:ext>
              </a:extLst>
            </p:cNvPr>
            <p:cNvSpPr/>
            <p:nvPr/>
          </p:nvSpPr>
          <p:spPr>
            <a:xfrm>
              <a:off x="0" y="0"/>
              <a:ext cx="1144988" cy="95416"/>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2400" dirty="0"/>
            </a:p>
          </p:txBody>
        </p:sp>
        <p:sp>
          <p:nvSpPr>
            <p:cNvPr id="6" name="Rectangle 5">
              <a:extLst>
                <a:ext uri="{FF2B5EF4-FFF2-40B4-BE49-F238E27FC236}">
                  <a16:creationId xmlns:a16="http://schemas.microsoft.com/office/drawing/2014/main" id="{68192CDA-7AF2-4C54-AED0-B9220AA82848}"/>
                </a:ext>
              </a:extLst>
            </p:cNvPr>
            <p:cNvSpPr/>
            <p:nvPr/>
          </p:nvSpPr>
          <p:spPr>
            <a:xfrm>
              <a:off x="1155700" y="0"/>
              <a:ext cx="5343277" cy="98425"/>
            </a:xfrm>
            <a:prstGeom prst="rect">
              <a:avLst/>
            </a:prstGeom>
          </p:spPr>
          <p:style>
            <a:lnRef idx="3">
              <a:schemeClr val="lt1"/>
            </a:lnRef>
            <a:fillRef idx="1">
              <a:schemeClr val="accent1"/>
            </a:fillRef>
            <a:effectRef idx="1">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2400" dirty="0"/>
            </a:p>
          </p:txBody>
        </p:sp>
      </p:grpSp>
      <p:graphicFrame>
        <p:nvGraphicFramePr>
          <p:cNvPr id="3" name="Table 7">
            <a:extLst>
              <a:ext uri="{FF2B5EF4-FFF2-40B4-BE49-F238E27FC236}">
                <a16:creationId xmlns:a16="http://schemas.microsoft.com/office/drawing/2014/main" id="{65C1A284-16F6-D642-D4E4-F854B84E50CF}"/>
              </a:ext>
            </a:extLst>
          </p:cNvPr>
          <p:cNvGraphicFramePr>
            <a:graphicFrameLocks noGrp="1"/>
          </p:cNvGraphicFramePr>
          <p:nvPr>
            <p:extLst>
              <p:ext uri="{D42A27DB-BD31-4B8C-83A1-F6EECF244321}">
                <p14:modId xmlns:p14="http://schemas.microsoft.com/office/powerpoint/2010/main" val="2638545105"/>
              </p:ext>
            </p:extLst>
          </p:nvPr>
        </p:nvGraphicFramePr>
        <p:xfrm>
          <a:off x="838200" y="2795848"/>
          <a:ext cx="10269845" cy="5689648"/>
        </p:xfrm>
        <a:graphic>
          <a:graphicData uri="http://schemas.openxmlformats.org/drawingml/2006/table">
            <a:tbl>
              <a:tblPr firstRow="1" bandRow="1">
                <a:tableStyleId>{5C22544A-7EE6-4342-B048-85BDC9FD1C3A}</a:tableStyleId>
              </a:tblPr>
              <a:tblGrid>
                <a:gridCol w="10269845">
                  <a:extLst>
                    <a:ext uri="{9D8B030D-6E8A-4147-A177-3AD203B41FA5}">
                      <a16:colId xmlns:a16="http://schemas.microsoft.com/office/drawing/2014/main" val="1552188369"/>
                    </a:ext>
                  </a:extLst>
                </a:gridCol>
              </a:tblGrid>
              <a:tr h="60702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2400" b="1" dirty="0">
                          <a:solidFill>
                            <a:schemeClr val="tx1"/>
                          </a:solidFill>
                        </a:rPr>
                        <a:t>Very commonly asked for:</a:t>
                      </a:r>
                    </a:p>
                  </a:txBody>
                  <a:tcPr>
                    <a:solidFill>
                      <a:schemeClr val="bg1">
                        <a:lumMod val="95000"/>
                      </a:schemeClr>
                    </a:solidFill>
                  </a:tcPr>
                </a:tc>
                <a:extLst>
                  <a:ext uri="{0D108BD9-81ED-4DB2-BD59-A6C34878D82A}">
                    <a16:rowId xmlns:a16="http://schemas.microsoft.com/office/drawing/2014/main" val="1439299473"/>
                  </a:ext>
                </a:extLst>
              </a:tr>
              <a:tr h="1823844">
                <a:tc>
                  <a:txBody>
                    <a:bodyPr/>
                    <a:lstStyle/>
                    <a:p>
                      <a:pPr marL="914400" lvl="1" indent="-457200">
                        <a:buFont typeface="Arial" panose="020B0604020202020204" pitchFamily="34" charset="0"/>
                        <a:buChar char="•"/>
                      </a:pPr>
                      <a:r>
                        <a:rPr lang="en-GB" sz="2400" dirty="0">
                          <a:solidFill>
                            <a:schemeClr val="tx1"/>
                          </a:solidFill>
                        </a:rPr>
                        <a:t>Signed and dated constitution</a:t>
                      </a:r>
                    </a:p>
                    <a:p>
                      <a:pPr marL="914400" lvl="1" indent="-457200">
                        <a:buFont typeface="Arial" panose="020B0604020202020204" pitchFamily="34" charset="0"/>
                        <a:buChar char="•"/>
                      </a:pPr>
                      <a:r>
                        <a:rPr lang="en-GB" sz="2400" dirty="0">
                          <a:solidFill>
                            <a:schemeClr val="tx1"/>
                          </a:solidFill>
                        </a:rPr>
                        <a:t>Annual accounts/financial statements </a:t>
                      </a:r>
                    </a:p>
                    <a:p>
                      <a:pPr marL="914400" lvl="1" indent="-457200">
                        <a:buFont typeface="Arial" panose="020B0604020202020204" pitchFamily="34" charset="0"/>
                        <a:buChar char="•"/>
                      </a:pPr>
                      <a:r>
                        <a:rPr lang="en-GB" sz="2400" dirty="0">
                          <a:solidFill>
                            <a:schemeClr val="tx1"/>
                          </a:solidFill>
                        </a:rPr>
                        <a:t>Recent bank statement (within last 3 months)</a:t>
                      </a:r>
                    </a:p>
                    <a:p>
                      <a:pPr marL="914400" lvl="1" indent="-457200">
                        <a:buFont typeface="Arial" panose="020B0604020202020204" pitchFamily="34" charset="0"/>
                        <a:buChar char="•"/>
                      </a:pPr>
                      <a:r>
                        <a:rPr lang="en-GB" sz="2400" dirty="0">
                          <a:solidFill>
                            <a:schemeClr val="tx1"/>
                          </a:solidFill>
                        </a:rPr>
                        <a:t>Safeguarding policy (if working with children and/or vulnerable adults)</a:t>
                      </a:r>
                    </a:p>
                  </a:txBody>
                  <a:tcPr>
                    <a:solidFill>
                      <a:schemeClr val="bg1">
                        <a:lumMod val="95000"/>
                      </a:schemeClr>
                    </a:solidFill>
                  </a:tcPr>
                </a:tc>
                <a:extLst>
                  <a:ext uri="{0D108BD9-81ED-4DB2-BD59-A6C34878D82A}">
                    <a16:rowId xmlns:a16="http://schemas.microsoft.com/office/drawing/2014/main" val="4241889162"/>
                  </a:ext>
                </a:extLst>
              </a:tr>
              <a:tr h="607022">
                <a:tc>
                  <a:txBody>
                    <a:bodyPr/>
                    <a:lstStyle/>
                    <a:p>
                      <a:r>
                        <a:rPr lang="en-US" sz="2400" b="1" dirty="0">
                          <a:solidFill>
                            <a:schemeClr val="tx1"/>
                          </a:solidFill>
                        </a:rPr>
                        <a:t>Sometimes asked for:</a:t>
                      </a:r>
                      <a:endParaRPr lang="en-GB" sz="2400" b="1" dirty="0">
                        <a:solidFill>
                          <a:schemeClr val="tx1"/>
                        </a:solidFill>
                      </a:endParaRPr>
                    </a:p>
                  </a:txBody>
                  <a:tcPr>
                    <a:solidFill>
                      <a:schemeClr val="bg1">
                        <a:lumMod val="95000"/>
                      </a:schemeClr>
                    </a:solidFill>
                  </a:tcPr>
                </a:tc>
                <a:extLst>
                  <a:ext uri="{0D108BD9-81ED-4DB2-BD59-A6C34878D82A}">
                    <a16:rowId xmlns:a16="http://schemas.microsoft.com/office/drawing/2014/main" val="1789427515"/>
                  </a:ext>
                </a:extLst>
              </a:tr>
              <a:tr h="2007841">
                <a:tc>
                  <a:txBody>
                    <a:bodyPr/>
                    <a:lstStyle/>
                    <a:p>
                      <a:pPr marL="914400" lvl="1" indent="-457200">
                        <a:buFont typeface="Arial" panose="020B0604020202020204" pitchFamily="34" charset="0"/>
                        <a:buChar char="•"/>
                      </a:pPr>
                      <a:r>
                        <a:rPr lang="en-GB" sz="2400" dirty="0">
                          <a:solidFill>
                            <a:schemeClr val="tx1"/>
                          </a:solidFill>
                        </a:rPr>
                        <a:t>Equality policy </a:t>
                      </a:r>
                    </a:p>
                    <a:p>
                      <a:pPr marL="914400" lvl="1" indent="-457200">
                        <a:buFont typeface="Arial" panose="020B0604020202020204" pitchFamily="34" charset="0"/>
                        <a:buChar char="•"/>
                      </a:pPr>
                      <a:r>
                        <a:rPr lang="en-GB" sz="2400" dirty="0">
                          <a:solidFill>
                            <a:schemeClr val="tx1"/>
                          </a:solidFill>
                        </a:rPr>
                        <a:t>Committee list with contact details</a:t>
                      </a:r>
                    </a:p>
                    <a:p>
                      <a:pPr marL="914400" lvl="1" indent="-457200">
                        <a:buFont typeface="Arial" panose="020B0604020202020204" pitchFamily="34" charset="0"/>
                        <a:buChar char="•"/>
                      </a:pPr>
                      <a:r>
                        <a:rPr lang="en-GB" sz="2400" dirty="0">
                          <a:solidFill>
                            <a:schemeClr val="tx1"/>
                          </a:solidFill>
                        </a:rPr>
                        <a:t>Deeds, lease or rental agreement (for capital projects)</a:t>
                      </a:r>
                    </a:p>
                    <a:p>
                      <a:pPr marL="914400" lvl="1" indent="-457200">
                        <a:buFont typeface="Arial" panose="020B0604020202020204" pitchFamily="34" charset="0"/>
                        <a:buChar char="•"/>
                      </a:pPr>
                      <a:r>
                        <a:rPr lang="en-GB" sz="2400" dirty="0">
                          <a:solidFill>
                            <a:schemeClr val="tx1"/>
                          </a:solidFill>
                        </a:rPr>
                        <a:t>Statutory approvals (for capital projects)</a:t>
                      </a:r>
                    </a:p>
                    <a:p>
                      <a:pPr marL="914400" lvl="1" indent="-457200">
                        <a:buFont typeface="Arial" panose="020B0604020202020204" pitchFamily="34" charset="0"/>
                        <a:buChar char="•"/>
                      </a:pPr>
                      <a:r>
                        <a:rPr lang="en-GB" sz="2400" dirty="0">
                          <a:solidFill>
                            <a:schemeClr val="tx1"/>
                          </a:solidFill>
                        </a:rPr>
                        <a:t>Quotes (at least two, like-for-like)</a:t>
                      </a:r>
                    </a:p>
                    <a:p>
                      <a:endParaRPr lang="en-GB" sz="2400" dirty="0">
                        <a:solidFill>
                          <a:schemeClr val="tx1"/>
                        </a:solidFill>
                      </a:endParaRPr>
                    </a:p>
                    <a:p>
                      <a:r>
                        <a:rPr lang="en-GB" sz="2400" i="1" dirty="0">
                          <a:solidFill>
                            <a:schemeClr val="tx1"/>
                          </a:solidFill>
                        </a:rPr>
                        <a:t>*Links to policy templates available within notes section of this slide</a:t>
                      </a:r>
                    </a:p>
                  </a:txBody>
                  <a:tcPr>
                    <a:solidFill>
                      <a:schemeClr val="bg1">
                        <a:lumMod val="95000"/>
                      </a:schemeClr>
                    </a:solidFill>
                  </a:tcPr>
                </a:tc>
                <a:extLst>
                  <a:ext uri="{0D108BD9-81ED-4DB2-BD59-A6C34878D82A}">
                    <a16:rowId xmlns:a16="http://schemas.microsoft.com/office/drawing/2014/main" val="2013088924"/>
                  </a:ext>
                </a:extLst>
              </a:tr>
            </a:tbl>
          </a:graphicData>
        </a:graphic>
      </p:graphicFrame>
      <p:sp>
        <p:nvSpPr>
          <p:cNvPr id="11" name="TextBox 10">
            <a:extLst>
              <a:ext uri="{FF2B5EF4-FFF2-40B4-BE49-F238E27FC236}">
                <a16:creationId xmlns:a16="http://schemas.microsoft.com/office/drawing/2014/main" id="{C26C7F91-0C9D-0EA9-838C-F88992B37482}"/>
              </a:ext>
            </a:extLst>
          </p:cNvPr>
          <p:cNvSpPr txBox="1"/>
          <p:nvPr/>
        </p:nvSpPr>
        <p:spPr>
          <a:xfrm>
            <a:off x="838200" y="1679306"/>
            <a:ext cx="10455442" cy="830997"/>
          </a:xfrm>
          <a:prstGeom prst="rect">
            <a:avLst/>
          </a:prstGeom>
          <a:noFill/>
        </p:spPr>
        <p:txBody>
          <a:bodyPr wrap="square">
            <a:spAutoFit/>
          </a:bodyPr>
          <a:lstStyle/>
          <a:p>
            <a:r>
              <a:rPr lang="en-GB" sz="2400" dirty="0"/>
              <a:t>A well-written grant is time wasted if not accompanied with the required supporting documents </a:t>
            </a:r>
          </a:p>
        </p:txBody>
      </p:sp>
      <p:sp>
        <p:nvSpPr>
          <p:cNvPr id="9" name="Title 11">
            <a:extLst>
              <a:ext uri="{FF2B5EF4-FFF2-40B4-BE49-F238E27FC236}">
                <a16:creationId xmlns:a16="http://schemas.microsoft.com/office/drawing/2014/main" id="{E355DE20-9AFE-6167-6CCE-ECD2F8D94C43}"/>
              </a:ext>
            </a:extLst>
          </p:cNvPr>
          <p:cNvSpPr txBox="1">
            <a:spLocks/>
          </p:cNvSpPr>
          <p:nvPr/>
        </p:nvSpPr>
        <p:spPr>
          <a:xfrm>
            <a:off x="838200" y="411886"/>
            <a:ext cx="10515600" cy="1767417"/>
          </a:xfrm>
          <a:prstGeom prst="rect">
            <a:avLst/>
          </a:prstGeom>
        </p:spPr>
        <p:txBody>
          <a:bodyPr vert="horz" lIns="91440" tIns="45720" rIns="91440" bIns="45720" rtlCol="0" anchor="ctr">
            <a:norm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r>
              <a:rPr lang="en-US" sz="3600" b="1" dirty="0">
                <a:solidFill>
                  <a:schemeClr val="accent1"/>
                </a:solidFill>
                <a:latin typeface="+mn-lt"/>
              </a:rPr>
              <a:t>First things first: Are you</a:t>
            </a:r>
            <a:endParaRPr lang="en-GB" sz="3600" b="1" dirty="0">
              <a:solidFill>
                <a:schemeClr val="accent1"/>
              </a:solidFill>
              <a:latin typeface="+mn-lt"/>
            </a:endParaRPr>
          </a:p>
        </p:txBody>
      </p:sp>
      <p:pic>
        <p:nvPicPr>
          <p:cNvPr id="13" name="Picture 2" descr="FundReady">
            <a:extLst>
              <a:ext uri="{FF2B5EF4-FFF2-40B4-BE49-F238E27FC236}">
                <a16:creationId xmlns:a16="http://schemas.microsoft.com/office/drawing/2014/main" id="{3BCF60C9-571D-F038-EDB3-7D35AB4DA6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7" t="5414" r="-1"/>
          <a:stretch/>
        </p:blipFill>
        <p:spPr bwMode="auto">
          <a:xfrm>
            <a:off x="5621310" y="1034321"/>
            <a:ext cx="2613659" cy="586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135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FE67235-9B83-433C-89C0-A24400615A17}"/>
              </a:ext>
            </a:extLst>
          </p:cNvPr>
          <p:cNvGrpSpPr/>
          <p:nvPr/>
        </p:nvGrpSpPr>
        <p:grpSpPr>
          <a:xfrm>
            <a:off x="959629" y="365211"/>
            <a:ext cx="10394172" cy="224725"/>
            <a:chOff x="0" y="0"/>
            <a:chExt cx="6498977" cy="98425"/>
          </a:xfrm>
        </p:grpSpPr>
        <p:sp>
          <p:nvSpPr>
            <p:cNvPr id="5" name="Rectangle 4">
              <a:extLst>
                <a:ext uri="{FF2B5EF4-FFF2-40B4-BE49-F238E27FC236}">
                  <a16:creationId xmlns:a16="http://schemas.microsoft.com/office/drawing/2014/main" id="{422D596D-2C3A-4D09-8BFF-4D6CD0EA9E0C}"/>
                </a:ext>
              </a:extLst>
            </p:cNvPr>
            <p:cNvSpPr/>
            <p:nvPr/>
          </p:nvSpPr>
          <p:spPr>
            <a:xfrm>
              <a:off x="0" y="0"/>
              <a:ext cx="1144988" cy="95416"/>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2400" dirty="0"/>
            </a:p>
          </p:txBody>
        </p:sp>
        <p:sp>
          <p:nvSpPr>
            <p:cNvPr id="6" name="Rectangle 5">
              <a:extLst>
                <a:ext uri="{FF2B5EF4-FFF2-40B4-BE49-F238E27FC236}">
                  <a16:creationId xmlns:a16="http://schemas.microsoft.com/office/drawing/2014/main" id="{68192CDA-7AF2-4C54-AED0-B9220AA82848}"/>
                </a:ext>
              </a:extLst>
            </p:cNvPr>
            <p:cNvSpPr/>
            <p:nvPr/>
          </p:nvSpPr>
          <p:spPr>
            <a:xfrm>
              <a:off x="1155700" y="0"/>
              <a:ext cx="5343277" cy="98425"/>
            </a:xfrm>
            <a:prstGeom prst="rect">
              <a:avLst/>
            </a:prstGeom>
          </p:spPr>
          <p:style>
            <a:lnRef idx="3">
              <a:schemeClr val="lt1"/>
            </a:lnRef>
            <a:fillRef idx="1">
              <a:schemeClr val="accent1"/>
            </a:fillRef>
            <a:effectRef idx="1">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2400" dirty="0"/>
            </a:p>
          </p:txBody>
        </p:sp>
      </p:grpSp>
      <p:cxnSp>
        <p:nvCxnSpPr>
          <p:cNvPr id="7" name="Straight Connector 6">
            <a:extLst>
              <a:ext uri="{FF2B5EF4-FFF2-40B4-BE49-F238E27FC236}">
                <a16:creationId xmlns:a16="http://schemas.microsoft.com/office/drawing/2014/main" id="{072FBA97-1B73-4C7A-8EB0-28167A113939}"/>
              </a:ext>
            </a:extLst>
          </p:cNvPr>
          <p:cNvCxnSpPr/>
          <p:nvPr/>
        </p:nvCxnSpPr>
        <p:spPr>
          <a:xfrm>
            <a:off x="1738343" y="8148976"/>
            <a:ext cx="879397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6EDCD4A-B416-4B52-8122-DAB5C361D218}"/>
              </a:ext>
            </a:extLst>
          </p:cNvPr>
          <p:cNvPicPr/>
          <p:nvPr/>
        </p:nvPicPr>
        <p:blipFill>
          <a:blip r:embed="rId2">
            <a:extLst>
              <a:ext uri="{28A0092B-C50C-407E-A947-70E740481C1C}">
                <a14:useLocalDpi xmlns:a14="http://schemas.microsoft.com/office/drawing/2010/main" val="0"/>
              </a:ext>
            </a:extLst>
          </a:blip>
          <a:stretch>
            <a:fillRect/>
          </a:stretch>
        </p:blipFill>
        <p:spPr>
          <a:xfrm>
            <a:off x="5257800" y="7202620"/>
            <a:ext cx="167640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peech Bubble: Oval 2">
            <a:extLst>
              <a:ext uri="{FF2B5EF4-FFF2-40B4-BE49-F238E27FC236}">
                <a16:creationId xmlns:a16="http://schemas.microsoft.com/office/drawing/2014/main" id="{6E859557-7D0F-4720-85AE-851247929B64}"/>
              </a:ext>
            </a:extLst>
          </p:cNvPr>
          <p:cNvSpPr/>
          <p:nvPr/>
        </p:nvSpPr>
        <p:spPr>
          <a:xfrm>
            <a:off x="2129246" y="1294288"/>
            <a:ext cx="8112034" cy="2506993"/>
          </a:xfrm>
          <a:prstGeom prst="wedgeEllipse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0543766-82F9-4FF8-925C-4B5842EB641F}"/>
              </a:ext>
            </a:extLst>
          </p:cNvPr>
          <p:cNvSpPr>
            <a:spLocks noGrp="1"/>
          </p:cNvSpPr>
          <p:nvPr>
            <p:ph type="title"/>
          </p:nvPr>
        </p:nvSpPr>
        <p:spPr>
          <a:xfrm>
            <a:off x="2790871" y="1933210"/>
            <a:ext cx="6549071" cy="1345564"/>
          </a:xfrm>
        </p:spPr>
        <p:txBody>
          <a:bodyPr>
            <a:normAutofit fontScale="90000"/>
          </a:bodyPr>
          <a:lstStyle/>
          <a:p>
            <a:pPr algn="ctr"/>
            <a:r>
              <a:rPr lang="en-US" sz="4000" b="1" i="1" dirty="0">
                <a:solidFill>
                  <a:schemeClr val="bg1"/>
                </a:solidFill>
              </a:rPr>
              <a:t>A new fund has opened that looks like it might suit our club – great! But where do I begin? </a:t>
            </a:r>
          </a:p>
        </p:txBody>
      </p:sp>
      <p:pic>
        <p:nvPicPr>
          <p:cNvPr id="11" name="Graphic 10" descr="Internet with solid fill">
            <a:extLst>
              <a:ext uri="{FF2B5EF4-FFF2-40B4-BE49-F238E27FC236}">
                <a16:creationId xmlns:a16="http://schemas.microsoft.com/office/drawing/2014/main" id="{BF054A27-472A-46E4-82EC-386C7E74DE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2096" y="4402490"/>
            <a:ext cx="1665516" cy="1665516"/>
          </a:xfrm>
          <a:prstGeom prst="rect">
            <a:avLst/>
          </a:prstGeom>
        </p:spPr>
      </p:pic>
      <p:pic>
        <p:nvPicPr>
          <p:cNvPr id="15" name="Graphic 14" descr="Clipboard Mixed with solid fill">
            <a:extLst>
              <a:ext uri="{FF2B5EF4-FFF2-40B4-BE49-F238E27FC236}">
                <a16:creationId xmlns:a16="http://schemas.microsoft.com/office/drawing/2014/main" id="{38F06653-5A27-4FF9-B898-91EA7D8350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38814" y="4636212"/>
            <a:ext cx="1240973" cy="1240973"/>
          </a:xfrm>
          <a:prstGeom prst="rect">
            <a:avLst/>
          </a:prstGeom>
        </p:spPr>
      </p:pic>
      <p:pic>
        <p:nvPicPr>
          <p:cNvPr id="19" name="Graphic 18" descr="Clipboard with solid fill">
            <a:extLst>
              <a:ext uri="{FF2B5EF4-FFF2-40B4-BE49-F238E27FC236}">
                <a16:creationId xmlns:a16="http://schemas.microsoft.com/office/drawing/2014/main" id="{E6371FDF-A4A2-4617-B3A5-4CBA0DA7E4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59210" y="4674251"/>
            <a:ext cx="1240974" cy="1240974"/>
          </a:xfrm>
          <a:prstGeom prst="rect">
            <a:avLst/>
          </a:prstGeom>
        </p:spPr>
      </p:pic>
      <p:sp>
        <p:nvSpPr>
          <p:cNvPr id="20" name="TextBox 19">
            <a:extLst>
              <a:ext uri="{FF2B5EF4-FFF2-40B4-BE49-F238E27FC236}">
                <a16:creationId xmlns:a16="http://schemas.microsoft.com/office/drawing/2014/main" id="{6C376690-C3D5-40F4-942F-1F6C339DA9C8}"/>
              </a:ext>
            </a:extLst>
          </p:cNvPr>
          <p:cNvSpPr txBox="1"/>
          <p:nvPr/>
        </p:nvSpPr>
        <p:spPr>
          <a:xfrm>
            <a:off x="938100" y="5932995"/>
            <a:ext cx="1935990" cy="923330"/>
          </a:xfrm>
          <a:prstGeom prst="rect">
            <a:avLst/>
          </a:prstGeom>
          <a:noFill/>
        </p:spPr>
        <p:txBody>
          <a:bodyPr wrap="square" rtlCol="0">
            <a:spAutoFit/>
          </a:bodyPr>
          <a:lstStyle/>
          <a:p>
            <a:pPr marL="182563" lvl="4" algn="ctr" defTabSz="450850"/>
            <a:r>
              <a:rPr lang="en-GB" b="1" dirty="0">
                <a:solidFill>
                  <a:schemeClr val="tx2"/>
                </a:solidFill>
              </a:rPr>
              <a:t>Read the online summary information</a:t>
            </a:r>
            <a:endParaRPr lang="en-US" sz="1600" b="1" dirty="0">
              <a:solidFill>
                <a:schemeClr val="tx2"/>
              </a:solidFill>
            </a:endParaRPr>
          </a:p>
        </p:txBody>
      </p:sp>
      <p:sp>
        <p:nvSpPr>
          <p:cNvPr id="21" name="TextBox 20">
            <a:extLst>
              <a:ext uri="{FF2B5EF4-FFF2-40B4-BE49-F238E27FC236}">
                <a16:creationId xmlns:a16="http://schemas.microsoft.com/office/drawing/2014/main" id="{C71E7895-3ADA-4E78-83A6-0AB14732CF2C}"/>
              </a:ext>
            </a:extLst>
          </p:cNvPr>
          <p:cNvSpPr txBox="1"/>
          <p:nvPr/>
        </p:nvSpPr>
        <p:spPr>
          <a:xfrm>
            <a:off x="3174482" y="6019580"/>
            <a:ext cx="1935990" cy="923330"/>
          </a:xfrm>
          <a:prstGeom prst="rect">
            <a:avLst/>
          </a:prstGeom>
          <a:noFill/>
        </p:spPr>
        <p:txBody>
          <a:bodyPr wrap="square" rtlCol="0">
            <a:spAutoFit/>
          </a:bodyPr>
          <a:lstStyle/>
          <a:p>
            <a:pPr marL="182563" lvl="4" algn="ctr" defTabSz="450850"/>
            <a:r>
              <a:rPr lang="en-GB" b="1" dirty="0">
                <a:solidFill>
                  <a:schemeClr val="tx2"/>
                </a:solidFill>
              </a:rPr>
              <a:t>Refer to the fund’s guidance notes</a:t>
            </a:r>
            <a:endParaRPr lang="en-US" sz="1600" b="1" dirty="0">
              <a:solidFill>
                <a:schemeClr val="tx2"/>
              </a:solidFill>
            </a:endParaRPr>
          </a:p>
        </p:txBody>
      </p:sp>
      <p:sp>
        <p:nvSpPr>
          <p:cNvPr id="22" name="TextBox 21">
            <a:extLst>
              <a:ext uri="{FF2B5EF4-FFF2-40B4-BE49-F238E27FC236}">
                <a16:creationId xmlns:a16="http://schemas.microsoft.com/office/drawing/2014/main" id="{7B46CA58-29FA-4C03-AEF7-3793782C18EE}"/>
              </a:ext>
            </a:extLst>
          </p:cNvPr>
          <p:cNvSpPr txBox="1"/>
          <p:nvPr/>
        </p:nvSpPr>
        <p:spPr>
          <a:xfrm>
            <a:off x="5286399" y="6006046"/>
            <a:ext cx="1935990" cy="1200329"/>
          </a:xfrm>
          <a:prstGeom prst="rect">
            <a:avLst/>
          </a:prstGeom>
          <a:noFill/>
        </p:spPr>
        <p:txBody>
          <a:bodyPr wrap="square" rtlCol="0">
            <a:spAutoFit/>
          </a:bodyPr>
          <a:lstStyle/>
          <a:p>
            <a:pPr marL="182563" lvl="4" algn="ctr" defTabSz="450850"/>
            <a:r>
              <a:rPr lang="en-GB" b="1" dirty="0">
                <a:solidFill>
                  <a:schemeClr val="tx2"/>
                </a:solidFill>
              </a:rPr>
              <a:t>Check what supporting documents are required</a:t>
            </a:r>
            <a:endParaRPr lang="en-US" sz="1600" b="1" dirty="0">
              <a:solidFill>
                <a:schemeClr val="tx2"/>
              </a:solidFill>
            </a:endParaRPr>
          </a:p>
        </p:txBody>
      </p:sp>
      <p:sp>
        <p:nvSpPr>
          <p:cNvPr id="23" name="TextBox 22">
            <a:extLst>
              <a:ext uri="{FF2B5EF4-FFF2-40B4-BE49-F238E27FC236}">
                <a16:creationId xmlns:a16="http://schemas.microsoft.com/office/drawing/2014/main" id="{7A010560-794D-4613-91AC-FCE8FF24FE26}"/>
              </a:ext>
            </a:extLst>
          </p:cNvPr>
          <p:cNvSpPr txBox="1"/>
          <p:nvPr/>
        </p:nvSpPr>
        <p:spPr>
          <a:xfrm>
            <a:off x="9274789" y="6030083"/>
            <a:ext cx="1935990" cy="1200329"/>
          </a:xfrm>
          <a:prstGeom prst="rect">
            <a:avLst/>
          </a:prstGeom>
          <a:noFill/>
        </p:spPr>
        <p:txBody>
          <a:bodyPr wrap="square" rtlCol="0">
            <a:spAutoFit/>
          </a:bodyPr>
          <a:lstStyle/>
          <a:p>
            <a:pPr marL="182563" lvl="4" algn="ctr" defTabSz="450850"/>
            <a:r>
              <a:rPr lang="en-GB" b="1" dirty="0">
                <a:solidFill>
                  <a:schemeClr val="tx2"/>
                </a:solidFill>
              </a:rPr>
              <a:t>Once you’ve developed your idea – begin writing! </a:t>
            </a:r>
            <a:endParaRPr lang="en-US" sz="1600" b="1" dirty="0">
              <a:solidFill>
                <a:schemeClr val="tx2"/>
              </a:solidFill>
            </a:endParaRPr>
          </a:p>
        </p:txBody>
      </p:sp>
      <p:pic>
        <p:nvPicPr>
          <p:cNvPr id="10" name="Graphic 9" descr="Playbook with solid fill">
            <a:extLst>
              <a:ext uri="{FF2B5EF4-FFF2-40B4-BE49-F238E27FC236}">
                <a16:creationId xmlns:a16="http://schemas.microsoft.com/office/drawing/2014/main" id="{BFA0E495-AC6F-4274-AAF4-63DDD9D8AD4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40778" y="4616042"/>
            <a:ext cx="1403538" cy="1403538"/>
          </a:xfrm>
          <a:prstGeom prst="rect">
            <a:avLst/>
          </a:prstGeom>
        </p:spPr>
      </p:pic>
      <p:pic>
        <p:nvPicPr>
          <p:cNvPr id="14" name="Graphic 13" descr="Information with solid fill">
            <a:extLst>
              <a:ext uri="{FF2B5EF4-FFF2-40B4-BE49-F238E27FC236}">
                <a16:creationId xmlns:a16="http://schemas.microsoft.com/office/drawing/2014/main" id="{6D96AC6D-777E-4F56-A678-B700FA25074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596438" y="4676250"/>
            <a:ext cx="1226574" cy="1226574"/>
          </a:xfrm>
          <a:prstGeom prst="rect">
            <a:avLst/>
          </a:prstGeom>
        </p:spPr>
      </p:pic>
      <p:sp>
        <p:nvSpPr>
          <p:cNvPr id="24" name="TextBox 23">
            <a:extLst>
              <a:ext uri="{FF2B5EF4-FFF2-40B4-BE49-F238E27FC236}">
                <a16:creationId xmlns:a16="http://schemas.microsoft.com/office/drawing/2014/main" id="{7C03AF3F-8654-471A-A688-8B415AFA8A92}"/>
              </a:ext>
            </a:extLst>
          </p:cNvPr>
          <p:cNvSpPr txBox="1"/>
          <p:nvPr/>
        </p:nvSpPr>
        <p:spPr>
          <a:xfrm>
            <a:off x="7311760" y="6025317"/>
            <a:ext cx="1935990" cy="923330"/>
          </a:xfrm>
          <a:prstGeom prst="rect">
            <a:avLst/>
          </a:prstGeom>
          <a:noFill/>
        </p:spPr>
        <p:txBody>
          <a:bodyPr wrap="square" rtlCol="0">
            <a:spAutoFit/>
          </a:bodyPr>
          <a:lstStyle/>
          <a:p>
            <a:pPr marL="182563" lvl="4" algn="ctr" defTabSz="450850"/>
            <a:r>
              <a:rPr lang="en-GB" b="1" dirty="0">
                <a:solidFill>
                  <a:schemeClr val="tx2"/>
                </a:solidFill>
              </a:rPr>
              <a:t>Does it align to your funding priorities?</a:t>
            </a:r>
            <a:endParaRPr lang="en-US" sz="1600" b="1" dirty="0">
              <a:solidFill>
                <a:schemeClr val="tx2"/>
              </a:solidFill>
            </a:endParaRPr>
          </a:p>
        </p:txBody>
      </p:sp>
    </p:spTree>
    <p:extLst>
      <p:ext uri="{BB962C8B-B14F-4D97-AF65-F5344CB8AC3E}">
        <p14:creationId xmlns:p14="http://schemas.microsoft.com/office/powerpoint/2010/main" val="2279247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43766-82F9-4FF8-925C-4B5842EB641F}"/>
              </a:ext>
            </a:extLst>
          </p:cNvPr>
          <p:cNvSpPr>
            <a:spLocks noGrp="1"/>
          </p:cNvSpPr>
          <p:nvPr>
            <p:ph type="title"/>
          </p:nvPr>
        </p:nvSpPr>
        <p:spPr>
          <a:xfrm>
            <a:off x="838200" y="927380"/>
            <a:ext cx="10515600" cy="960473"/>
          </a:xfrm>
        </p:spPr>
        <p:txBody>
          <a:bodyPr>
            <a:normAutofit/>
          </a:bodyPr>
          <a:lstStyle/>
          <a:p>
            <a:r>
              <a:rPr lang="en-GB" sz="4000" b="1" dirty="0">
                <a:solidFill>
                  <a:schemeClr val="accent1"/>
                </a:solidFill>
              </a:rPr>
              <a:t>Identifying Your Funding Priorities </a:t>
            </a:r>
          </a:p>
        </p:txBody>
      </p:sp>
      <p:grpSp>
        <p:nvGrpSpPr>
          <p:cNvPr id="4" name="Group 3">
            <a:extLst>
              <a:ext uri="{FF2B5EF4-FFF2-40B4-BE49-F238E27FC236}">
                <a16:creationId xmlns:a16="http://schemas.microsoft.com/office/drawing/2014/main" id="{6FE67235-9B83-433C-89C0-A24400615A17}"/>
              </a:ext>
            </a:extLst>
          </p:cNvPr>
          <p:cNvGrpSpPr/>
          <p:nvPr/>
        </p:nvGrpSpPr>
        <p:grpSpPr>
          <a:xfrm>
            <a:off x="959629" y="365211"/>
            <a:ext cx="10394172" cy="224725"/>
            <a:chOff x="0" y="0"/>
            <a:chExt cx="6498977" cy="98425"/>
          </a:xfrm>
        </p:grpSpPr>
        <p:sp>
          <p:nvSpPr>
            <p:cNvPr id="5" name="Rectangle 4">
              <a:extLst>
                <a:ext uri="{FF2B5EF4-FFF2-40B4-BE49-F238E27FC236}">
                  <a16:creationId xmlns:a16="http://schemas.microsoft.com/office/drawing/2014/main" id="{422D596D-2C3A-4D09-8BFF-4D6CD0EA9E0C}"/>
                </a:ext>
              </a:extLst>
            </p:cNvPr>
            <p:cNvSpPr/>
            <p:nvPr/>
          </p:nvSpPr>
          <p:spPr>
            <a:xfrm>
              <a:off x="0" y="0"/>
              <a:ext cx="1144988" cy="95416"/>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2400" dirty="0"/>
            </a:p>
          </p:txBody>
        </p:sp>
        <p:sp>
          <p:nvSpPr>
            <p:cNvPr id="6" name="Rectangle 5">
              <a:extLst>
                <a:ext uri="{FF2B5EF4-FFF2-40B4-BE49-F238E27FC236}">
                  <a16:creationId xmlns:a16="http://schemas.microsoft.com/office/drawing/2014/main" id="{68192CDA-7AF2-4C54-AED0-B9220AA82848}"/>
                </a:ext>
              </a:extLst>
            </p:cNvPr>
            <p:cNvSpPr/>
            <p:nvPr/>
          </p:nvSpPr>
          <p:spPr>
            <a:xfrm>
              <a:off x="1155700" y="0"/>
              <a:ext cx="5343277" cy="98425"/>
            </a:xfrm>
            <a:prstGeom prst="rect">
              <a:avLst/>
            </a:prstGeom>
          </p:spPr>
          <p:style>
            <a:lnRef idx="3">
              <a:schemeClr val="lt1"/>
            </a:lnRef>
            <a:fillRef idx="1">
              <a:schemeClr val="accent1"/>
            </a:fillRef>
            <a:effectRef idx="1">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2400" dirty="0"/>
            </a:p>
          </p:txBody>
        </p:sp>
      </p:grpSp>
      <p:sp>
        <p:nvSpPr>
          <p:cNvPr id="9" name="TextBox 8">
            <a:extLst>
              <a:ext uri="{FF2B5EF4-FFF2-40B4-BE49-F238E27FC236}">
                <a16:creationId xmlns:a16="http://schemas.microsoft.com/office/drawing/2014/main" id="{8CB520F4-4AF3-40F1-AEF6-7E0B06501FCE}"/>
              </a:ext>
            </a:extLst>
          </p:cNvPr>
          <p:cNvSpPr txBox="1"/>
          <p:nvPr/>
        </p:nvSpPr>
        <p:spPr>
          <a:xfrm>
            <a:off x="959629" y="2328237"/>
            <a:ext cx="10655300" cy="6555641"/>
          </a:xfrm>
          <a:prstGeom prst="rect">
            <a:avLst/>
          </a:prstGeom>
          <a:noFill/>
        </p:spPr>
        <p:txBody>
          <a:bodyPr wrap="square" rtlCol="0">
            <a:spAutoFit/>
          </a:bodyPr>
          <a:lstStyle/>
          <a:p>
            <a:r>
              <a:rPr lang="en-US" sz="2800" dirty="0">
                <a:solidFill>
                  <a:schemeClr val="accent5">
                    <a:lumMod val="50000"/>
                  </a:schemeClr>
                </a:solidFill>
              </a:rPr>
              <a:t>It’s important that your club can identify some basic funding priorities. This will help you develop specific actions i.e. </a:t>
            </a:r>
            <a:r>
              <a:rPr lang="en-US" sz="2800" b="1" dirty="0">
                <a:solidFill>
                  <a:schemeClr val="accent5">
                    <a:lumMod val="50000"/>
                  </a:schemeClr>
                </a:solidFill>
              </a:rPr>
              <a:t>potential projects for funding. </a:t>
            </a:r>
            <a:r>
              <a:rPr lang="en-US" sz="2800" dirty="0">
                <a:solidFill>
                  <a:schemeClr val="accent5">
                    <a:lumMod val="50000"/>
                  </a:schemeClr>
                </a:solidFill>
              </a:rPr>
              <a:t>Consider the following:</a:t>
            </a:r>
            <a:r>
              <a:rPr lang="en-US" sz="2800" b="1" dirty="0">
                <a:solidFill>
                  <a:schemeClr val="accent5">
                    <a:lumMod val="50000"/>
                  </a:schemeClr>
                </a:solidFill>
              </a:rPr>
              <a:t> </a:t>
            </a:r>
          </a:p>
          <a:p>
            <a:endParaRPr lang="en-US" sz="2800" dirty="0">
              <a:solidFill>
                <a:schemeClr val="accent5">
                  <a:lumMod val="50000"/>
                </a:schemeClr>
              </a:solidFill>
            </a:endParaRPr>
          </a:p>
          <a:p>
            <a:pPr marL="457200" indent="-457200">
              <a:buFont typeface="Arial" panose="020B0604020202020204" pitchFamily="34" charset="0"/>
              <a:buChar char="•"/>
            </a:pPr>
            <a:r>
              <a:rPr lang="en-US" sz="2800" dirty="0">
                <a:solidFill>
                  <a:schemeClr val="accent5">
                    <a:lumMod val="50000"/>
                  </a:schemeClr>
                </a:solidFill>
              </a:rPr>
              <a:t>What has been delivered in the past 12 months? What worked well?</a:t>
            </a:r>
          </a:p>
          <a:p>
            <a:pPr marL="457200" indent="-457200">
              <a:buFont typeface="Arial" panose="020B0604020202020204" pitchFamily="34" charset="0"/>
              <a:buChar char="•"/>
            </a:pPr>
            <a:endParaRPr lang="en-US" sz="2800" dirty="0">
              <a:solidFill>
                <a:schemeClr val="accent5">
                  <a:lumMod val="50000"/>
                </a:schemeClr>
              </a:solidFill>
            </a:endParaRPr>
          </a:p>
          <a:p>
            <a:pPr marL="457200" indent="-457200">
              <a:buFont typeface="Arial" panose="020B0604020202020204" pitchFamily="34" charset="0"/>
              <a:buChar char="•"/>
            </a:pPr>
            <a:r>
              <a:rPr lang="en-US" sz="2800" dirty="0">
                <a:solidFill>
                  <a:schemeClr val="accent5">
                    <a:lumMod val="50000"/>
                  </a:schemeClr>
                </a:solidFill>
              </a:rPr>
              <a:t>What are you planning on delivering in 2023? What are the main costs associated with this?</a:t>
            </a:r>
          </a:p>
          <a:p>
            <a:pPr marL="457200" indent="-457200">
              <a:buFont typeface="Arial" panose="020B0604020202020204" pitchFamily="34" charset="0"/>
              <a:buChar char="•"/>
            </a:pPr>
            <a:endParaRPr lang="en-US" sz="2800" dirty="0">
              <a:solidFill>
                <a:schemeClr val="accent5">
                  <a:lumMod val="50000"/>
                </a:schemeClr>
              </a:solidFill>
            </a:endParaRPr>
          </a:p>
          <a:p>
            <a:pPr marL="457200" indent="-457200">
              <a:buFont typeface="Arial" panose="020B0604020202020204" pitchFamily="34" charset="0"/>
              <a:buChar char="•"/>
            </a:pPr>
            <a:r>
              <a:rPr lang="en-US" sz="2800" dirty="0">
                <a:solidFill>
                  <a:schemeClr val="accent5">
                    <a:lumMod val="50000"/>
                  </a:schemeClr>
                </a:solidFill>
              </a:rPr>
              <a:t>What activities have gained interest or demand recently? </a:t>
            </a:r>
          </a:p>
          <a:p>
            <a:pPr marL="457200" indent="-457200">
              <a:buFont typeface="Arial" panose="020B0604020202020204" pitchFamily="34" charset="0"/>
              <a:buChar char="•"/>
            </a:pPr>
            <a:endParaRPr lang="en-US" sz="2800" dirty="0">
              <a:solidFill>
                <a:schemeClr val="accent5">
                  <a:lumMod val="50000"/>
                </a:schemeClr>
              </a:solidFill>
            </a:endParaRPr>
          </a:p>
          <a:p>
            <a:pPr marL="457200" indent="-457200">
              <a:buFont typeface="Arial" panose="020B0604020202020204" pitchFamily="34" charset="0"/>
              <a:buChar char="•"/>
            </a:pPr>
            <a:r>
              <a:rPr lang="en-US" sz="2800" dirty="0">
                <a:solidFill>
                  <a:schemeClr val="accent5">
                    <a:lumMod val="50000"/>
                  </a:schemeClr>
                </a:solidFill>
              </a:rPr>
              <a:t>Do you / can you deliver activities in partnership with another group to align with non-sports-focused funding priorities? E.g. mental health, cross-community, good relations, disability &amp; inclusion. </a:t>
            </a:r>
          </a:p>
          <a:p>
            <a:pPr marL="457200" indent="-457200">
              <a:buFont typeface="Arial" panose="020B0604020202020204" pitchFamily="34" charset="0"/>
              <a:buChar char="•"/>
            </a:pPr>
            <a:endParaRPr lang="en-US" sz="2800" dirty="0">
              <a:solidFill>
                <a:schemeClr val="accent5">
                  <a:lumMod val="50000"/>
                </a:schemeClr>
              </a:solidFill>
            </a:endParaRPr>
          </a:p>
        </p:txBody>
      </p:sp>
    </p:spTree>
    <p:extLst>
      <p:ext uri="{BB962C8B-B14F-4D97-AF65-F5344CB8AC3E}">
        <p14:creationId xmlns:p14="http://schemas.microsoft.com/office/powerpoint/2010/main" val="1548224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43766-82F9-4FF8-925C-4B5842EB641F}"/>
              </a:ext>
            </a:extLst>
          </p:cNvPr>
          <p:cNvSpPr>
            <a:spLocks noGrp="1"/>
          </p:cNvSpPr>
          <p:nvPr>
            <p:ph type="title"/>
          </p:nvPr>
        </p:nvSpPr>
        <p:spPr>
          <a:xfrm>
            <a:off x="838200" y="927380"/>
            <a:ext cx="10515600" cy="960473"/>
          </a:xfrm>
        </p:spPr>
        <p:txBody>
          <a:bodyPr>
            <a:normAutofit/>
          </a:bodyPr>
          <a:lstStyle/>
          <a:p>
            <a:r>
              <a:rPr lang="en-GB" sz="4000" i="1" dirty="0">
                <a:solidFill>
                  <a:schemeClr val="accent1"/>
                </a:solidFill>
              </a:rPr>
              <a:t>How to Begin Developing Ideas for Projects</a:t>
            </a:r>
          </a:p>
        </p:txBody>
      </p:sp>
      <p:grpSp>
        <p:nvGrpSpPr>
          <p:cNvPr id="4" name="Group 3">
            <a:extLst>
              <a:ext uri="{FF2B5EF4-FFF2-40B4-BE49-F238E27FC236}">
                <a16:creationId xmlns:a16="http://schemas.microsoft.com/office/drawing/2014/main" id="{6FE67235-9B83-433C-89C0-A24400615A17}"/>
              </a:ext>
            </a:extLst>
          </p:cNvPr>
          <p:cNvGrpSpPr/>
          <p:nvPr/>
        </p:nvGrpSpPr>
        <p:grpSpPr>
          <a:xfrm>
            <a:off x="959629" y="365211"/>
            <a:ext cx="10394172" cy="224725"/>
            <a:chOff x="0" y="0"/>
            <a:chExt cx="6498977" cy="98425"/>
          </a:xfrm>
        </p:grpSpPr>
        <p:sp>
          <p:nvSpPr>
            <p:cNvPr id="5" name="Rectangle 4">
              <a:extLst>
                <a:ext uri="{FF2B5EF4-FFF2-40B4-BE49-F238E27FC236}">
                  <a16:creationId xmlns:a16="http://schemas.microsoft.com/office/drawing/2014/main" id="{422D596D-2C3A-4D09-8BFF-4D6CD0EA9E0C}"/>
                </a:ext>
              </a:extLst>
            </p:cNvPr>
            <p:cNvSpPr/>
            <p:nvPr/>
          </p:nvSpPr>
          <p:spPr>
            <a:xfrm>
              <a:off x="0" y="0"/>
              <a:ext cx="1144988" cy="95416"/>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2400" dirty="0"/>
            </a:p>
          </p:txBody>
        </p:sp>
        <p:sp>
          <p:nvSpPr>
            <p:cNvPr id="6" name="Rectangle 5">
              <a:extLst>
                <a:ext uri="{FF2B5EF4-FFF2-40B4-BE49-F238E27FC236}">
                  <a16:creationId xmlns:a16="http://schemas.microsoft.com/office/drawing/2014/main" id="{68192CDA-7AF2-4C54-AED0-B9220AA82848}"/>
                </a:ext>
              </a:extLst>
            </p:cNvPr>
            <p:cNvSpPr/>
            <p:nvPr/>
          </p:nvSpPr>
          <p:spPr>
            <a:xfrm>
              <a:off x="1155700" y="0"/>
              <a:ext cx="5343277" cy="98425"/>
            </a:xfrm>
            <a:prstGeom prst="rect">
              <a:avLst/>
            </a:prstGeom>
          </p:spPr>
          <p:style>
            <a:lnRef idx="3">
              <a:schemeClr val="lt1"/>
            </a:lnRef>
            <a:fillRef idx="1">
              <a:schemeClr val="accent1"/>
            </a:fillRef>
            <a:effectRef idx="1">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2400" dirty="0"/>
            </a:p>
          </p:txBody>
        </p:sp>
      </p:grpSp>
      <p:graphicFrame>
        <p:nvGraphicFramePr>
          <p:cNvPr id="38" name="TextBox 8">
            <a:extLst>
              <a:ext uri="{FF2B5EF4-FFF2-40B4-BE49-F238E27FC236}">
                <a16:creationId xmlns:a16="http://schemas.microsoft.com/office/drawing/2014/main" id="{CD5DEF8D-046E-4C11-8D52-7814F2C33EED}"/>
              </a:ext>
            </a:extLst>
          </p:cNvPr>
          <p:cNvGraphicFramePr/>
          <p:nvPr/>
        </p:nvGraphicFramePr>
        <p:xfrm>
          <a:off x="868279" y="2232167"/>
          <a:ext cx="9956800" cy="5016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3805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43766-82F9-4FF8-925C-4B5842EB641F}"/>
              </a:ext>
            </a:extLst>
          </p:cNvPr>
          <p:cNvSpPr>
            <a:spLocks noGrp="1"/>
          </p:cNvSpPr>
          <p:nvPr>
            <p:ph type="title"/>
          </p:nvPr>
        </p:nvSpPr>
        <p:spPr>
          <a:xfrm>
            <a:off x="838200" y="744498"/>
            <a:ext cx="10515600" cy="960473"/>
          </a:xfrm>
        </p:spPr>
        <p:txBody>
          <a:bodyPr>
            <a:normAutofit/>
          </a:bodyPr>
          <a:lstStyle/>
          <a:p>
            <a:r>
              <a:rPr lang="en-GB" sz="4000" b="1" dirty="0">
                <a:solidFill>
                  <a:schemeClr val="accent1"/>
                </a:solidFill>
              </a:rPr>
              <a:t>Project Need: why is it so important? </a:t>
            </a:r>
          </a:p>
        </p:txBody>
      </p:sp>
      <p:grpSp>
        <p:nvGrpSpPr>
          <p:cNvPr id="4" name="Group 3">
            <a:extLst>
              <a:ext uri="{FF2B5EF4-FFF2-40B4-BE49-F238E27FC236}">
                <a16:creationId xmlns:a16="http://schemas.microsoft.com/office/drawing/2014/main" id="{6FE67235-9B83-433C-89C0-A24400615A17}"/>
              </a:ext>
            </a:extLst>
          </p:cNvPr>
          <p:cNvGrpSpPr/>
          <p:nvPr/>
        </p:nvGrpSpPr>
        <p:grpSpPr>
          <a:xfrm>
            <a:off x="959629" y="365211"/>
            <a:ext cx="10394172" cy="224725"/>
            <a:chOff x="0" y="0"/>
            <a:chExt cx="6498977" cy="98425"/>
          </a:xfrm>
        </p:grpSpPr>
        <p:sp>
          <p:nvSpPr>
            <p:cNvPr id="5" name="Rectangle 4">
              <a:extLst>
                <a:ext uri="{FF2B5EF4-FFF2-40B4-BE49-F238E27FC236}">
                  <a16:creationId xmlns:a16="http://schemas.microsoft.com/office/drawing/2014/main" id="{422D596D-2C3A-4D09-8BFF-4D6CD0EA9E0C}"/>
                </a:ext>
              </a:extLst>
            </p:cNvPr>
            <p:cNvSpPr/>
            <p:nvPr/>
          </p:nvSpPr>
          <p:spPr>
            <a:xfrm>
              <a:off x="0" y="0"/>
              <a:ext cx="1144988" cy="95416"/>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2400" dirty="0"/>
            </a:p>
          </p:txBody>
        </p:sp>
        <p:sp>
          <p:nvSpPr>
            <p:cNvPr id="6" name="Rectangle 5">
              <a:extLst>
                <a:ext uri="{FF2B5EF4-FFF2-40B4-BE49-F238E27FC236}">
                  <a16:creationId xmlns:a16="http://schemas.microsoft.com/office/drawing/2014/main" id="{68192CDA-7AF2-4C54-AED0-B9220AA82848}"/>
                </a:ext>
              </a:extLst>
            </p:cNvPr>
            <p:cNvSpPr/>
            <p:nvPr/>
          </p:nvSpPr>
          <p:spPr>
            <a:xfrm>
              <a:off x="1155700" y="0"/>
              <a:ext cx="5343277" cy="98425"/>
            </a:xfrm>
            <a:prstGeom prst="rect">
              <a:avLst/>
            </a:prstGeom>
          </p:spPr>
          <p:style>
            <a:lnRef idx="3">
              <a:schemeClr val="lt1"/>
            </a:lnRef>
            <a:fillRef idx="1">
              <a:schemeClr val="accent1"/>
            </a:fillRef>
            <a:effectRef idx="1">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2400" dirty="0"/>
            </a:p>
          </p:txBody>
        </p:sp>
      </p:grpSp>
      <p:cxnSp>
        <p:nvCxnSpPr>
          <p:cNvPr id="7" name="Straight Connector 6">
            <a:extLst>
              <a:ext uri="{FF2B5EF4-FFF2-40B4-BE49-F238E27FC236}">
                <a16:creationId xmlns:a16="http://schemas.microsoft.com/office/drawing/2014/main" id="{072FBA97-1B73-4C7A-8EB0-28167A113939}"/>
              </a:ext>
            </a:extLst>
          </p:cNvPr>
          <p:cNvCxnSpPr/>
          <p:nvPr/>
        </p:nvCxnSpPr>
        <p:spPr>
          <a:xfrm>
            <a:off x="1738343" y="8148976"/>
            <a:ext cx="879397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6EDCD4A-B416-4B52-8122-DAB5C361D218}"/>
              </a:ext>
            </a:extLst>
          </p:cNvPr>
          <p:cNvPicPr/>
          <p:nvPr/>
        </p:nvPicPr>
        <p:blipFill>
          <a:blip r:embed="rId2">
            <a:extLst>
              <a:ext uri="{28A0092B-C50C-407E-A947-70E740481C1C}">
                <a14:useLocalDpi xmlns:a14="http://schemas.microsoft.com/office/drawing/2010/main" val="0"/>
              </a:ext>
            </a:extLst>
          </a:blip>
          <a:stretch>
            <a:fillRect/>
          </a:stretch>
        </p:blipFill>
        <p:spPr>
          <a:xfrm>
            <a:off x="5257800" y="7202620"/>
            <a:ext cx="167640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8CB520F4-4AF3-40F1-AEF6-7E0B06501FCE}"/>
              </a:ext>
            </a:extLst>
          </p:cNvPr>
          <p:cNvSpPr txBox="1"/>
          <p:nvPr/>
        </p:nvSpPr>
        <p:spPr>
          <a:xfrm>
            <a:off x="694506" y="2160555"/>
            <a:ext cx="10879185" cy="2677656"/>
          </a:xfrm>
          <a:prstGeom prst="rect">
            <a:avLst/>
          </a:prstGeom>
          <a:noFill/>
        </p:spPr>
        <p:txBody>
          <a:bodyPr wrap="square" rtlCol="0">
            <a:spAutoFit/>
          </a:bodyPr>
          <a:lstStyle/>
          <a:p>
            <a:pPr marL="639763" lvl="4" indent="-457200" defTabSz="450850">
              <a:buFont typeface="Arial" panose="020B0604020202020204" pitchFamily="34" charset="0"/>
              <a:buChar char="•"/>
            </a:pPr>
            <a:r>
              <a:rPr lang="en-GB" sz="2400" dirty="0">
                <a:solidFill>
                  <a:schemeClr val="tx2"/>
                </a:solidFill>
              </a:rPr>
              <a:t>This is often the most heavily weighted assessment criteria in funding applications</a:t>
            </a:r>
          </a:p>
          <a:p>
            <a:pPr marL="639763" lvl="4" indent="-457200" defTabSz="450850">
              <a:buFont typeface="Arial" panose="020B0604020202020204" pitchFamily="34" charset="0"/>
              <a:buChar char="•"/>
            </a:pPr>
            <a:endParaRPr lang="en-GB" sz="2400" dirty="0">
              <a:solidFill>
                <a:schemeClr val="tx2"/>
              </a:solidFill>
            </a:endParaRPr>
          </a:p>
          <a:p>
            <a:pPr marL="639763" lvl="4" indent="-457200" defTabSz="450850">
              <a:buFont typeface="Arial" panose="020B0604020202020204" pitchFamily="34" charset="0"/>
              <a:buChar char="•"/>
            </a:pPr>
            <a:r>
              <a:rPr lang="en-GB" sz="2400" dirty="0">
                <a:solidFill>
                  <a:schemeClr val="tx2"/>
                </a:solidFill>
              </a:rPr>
              <a:t>It shows funders that your project is </a:t>
            </a:r>
            <a:r>
              <a:rPr lang="en-GB" sz="2400" b="1" dirty="0">
                <a:solidFill>
                  <a:schemeClr val="tx2"/>
                </a:solidFill>
              </a:rPr>
              <a:t>participant-led</a:t>
            </a:r>
            <a:r>
              <a:rPr lang="en-GB" sz="2400" dirty="0">
                <a:solidFill>
                  <a:schemeClr val="tx2"/>
                </a:solidFill>
              </a:rPr>
              <a:t> i.e. the people taking part in your project have been involved in the planning and design of activities</a:t>
            </a:r>
          </a:p>
          <a:p>
            <a:pPr marL="639763" lvl="4" indent="-457200" defTabSz="450850">
              <a:buFont typeface="Arial" panose="020B0604020202020204" pitchFamily="34" charset="0"/>
              <a:buChar char="•"/>
            </a:pPr>
            <a:endParaRPr lang="en-GB" sz="2400" dirty="0">
              <a:solidFill>
                <a:schemeClr val="tx2"/>
              </a:solidFill>
            </a:endParaRPr>
          </a:p>
          <a:p>
            <a:pPr marL="1096963" lvl="5" indent="-457200" defTabSz="450850">
              <a:buFont typeface="Arial" panose="020B0604020202020204" pitchFamily="34" charset="0"/>
              <a:buChar char="•"/>
            </a:pPr>
            <a:r>
              <a:rPr lang="en-GB" sz="2000" dirty="0">
                <a:solidFill>
                  <a:schemeClr val="tx2"/>
                </a:solidFill>
              </a:rPr>
              <a:t>Example 1:</a:t>
            </a:r>
          </a:p>
        </p:txBody>
      </p:sp>
      <p:pic>
        <p:nvPicPr>
          <p:cNvPr id="10" name="Picture 9">
            <a:extLst>
              <a:ext uri="{FF2B5EF4-FFF2-40B4-BE49-F238E27FC236}">
                <a16:creationId xmlns:a16="http://schemas.microsoft.com/office/drawing/2014/main" id="{973F285F-4587-4C63-9F32-C981436E5767}"/>
              </a:ext>
            </a:extLst>
          </p:cNvPr>
          <p:cNvPicPr>
            <a:picLocks noChangeAspect="1"/>
          </p:cNvPicPr>
          <p:nvPr/>
        </p:nvPicPr>
        <p:blipFill rotWithShape="1">
          <a:blip r:embed="rId3"/>
          <a:srcRect l="10929" t="38573" r="26928" b="33463"/>
          <a:stretch/>
        </p:blipFill>
        <p:spPr>
          <a:xfrm>
            <a:off x="1490218" y="4805497"/>
            <a:ext cx="9469519" cy="2396943"/>
          </a:xfrm>
          <a:prstGeom prst="rect">
            <a:avLst/>
          </a:prstGeom>
          <a:ln>
            <a:solidFill>
              <a:schemeClr val="tx1"/>
            </a:solidFill>
          </a:ln>
        </p:spPr>
      </p:pic>
    </p:spTree>
    <p:extLst>
      <p:ext uri="{BB962C8B-B14F-4D97-AF65-F5344CB8AC3E}">
        <p14:creationId xmlns:p14="http://schemas.microsoft.com/office/powerpoint/2010/main" val="16300217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fa65b16-2341-47da-baf3-31ee99c8b927" xsi:nil="true"/>
    <lcf76f155ced4ddcb4097134ff3c332f xmlns="7286b82e-99f2-4408-bf7c-ebad7a6c2ae2">
      <Terms xmlns="http://schemas.microsoft.com/office/infopath/2007/PartnerControls"/>
    </lcf76f155ced4ddcb4097134ff3c332f>
    <SharedWithUsers xmlns="4fa65b16-2341-47da-baf3-31ee99c8b927">
      <UserInfo>
        <DisplayName>Ryan Mooney</DisplayName>
        <AccountId>197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BAFAC3E5A21B48929A2F02FB590D28" ma:contentTypeVersion="17" ma:contentTypeDescription="Create a new document." ma:contentTypeScope="" ma:versionID="993c877fbffe54453f9925c44682ba87">
  <xsd:schema xmlns:xsd="http://www.w3.org/2001/XMLSchema" xmlns:xs="http://www.w3.org/2001/XMLSchema" xmlns:p="http://schemas.microsoft.com/office/2006/metadata/properties" xmlns:ns2="7286b82e-99f2-4408-bf7c-ebad7a6c2ae2" xmlns:ns3="4fa65b16-2341-47da-baf3-31ee99c8b927" targetNamespace="http://schemas.microsoft.com/office/2006/metadata/properties" ma:root="true" ma:fieldsID="b916023fbd0d554909fb0cf8498d5b37" ns2:_="" ns3:_="">
    <xsd:import namespace="7286b82e-99f2-4408-bf7c-ebad7a6c2ae2"/>
    <xsd:import namespace="4fa65b16-2341-47da-baf3-31ee99c8b92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DateTaken" minOccurs="0"/>
                <xsd:element ref="ns2:MediaServiceOCR"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86b82e-99f2-4408-bf7c-ebad7a6c2a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829de05-fbf9-4f65-bbff-f8a16c0b4a7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a65b16-2341-47da-baf3-31ee99c8b92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27cc7f8-84ad-4283-88a3-b40e8ed471d6}" ma:internalName="TaxCatchAll" ma:showField="CatchAllData" ma:web="4fa65b16-2341-47da-baf3-31ee99c8b9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F82E92-A88B-4976-9C36-8E3B18E47DBD}">
  <ds:schemaRefs>
    <ds:schemaRef ds:uri="http://purl.org/dc/dcmitype/"/>
    <ds:schemaRef ds:uri="7286b82e-99f2-4408-bf7c-ebad7a6c2ae2"/>
    <ds:schemaRef ds:uri="http://schemas.microsoft.com/office/2006/documentManagement/types"/>
    <ds:schemaRef ds:uri="http://purl.org/dc/terms/"/>
    <ds:schemaRef ds:uri="http://purl.org/dc/elements/1.1/"/>
    <ds:schemaRef ds:uri="http://www.w3.org/XML/1998/namespace"/>
    <ds:schemaRef ds:uri="4fa65b16-2341-47da-baf3-31ee99c8b927"/>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EE54D569-926F-49F5-A46B-D4EC707216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86b82e-99f2-4408-bf7c-ebad7a6c2ae2"/>
    <ds:schemaRef ds:uri="4fa65b16-2341-47da-baf3-31ee99c8b9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4C84EF-FD90-4764-9CF8-36CAC1B097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2364</TotalTime>
  <Words>1131</Words>
  <Application>Microsoft Office PowerPoint</Application>
  <PresentationFormat>Custom</PresentationFormat>
  <Paragraphs>132</Paragraphs>
  <Slides>17</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Gill Sans MT</vt:lpstr>
      <vt:lpstr>Office Theme</vt:lpstr>
      <vt:lpstr>Gallery</vt:lpstr>
      <vt:lpstr>Grants &amp; Funding State of Readiness </vt:lpstr>
      <vt:lpstr>PowerPoint Presentation</vt:lpstr>
      <vt:lpstr>Contents</vt:lpstr>
      <vt:lpstr>Current Context and Funding Challenges</vt:lpstr>
      <vt:lpstr>PowerPoint Presentation</vt:lpstr>
      <vt:lpstr>A new fund has opened that looks like it might suit our club – great! But where do I begin? </vt:lpstr>
      <vt:lpstr>Identifying Your Funding Priorities </vt:lpstr>
      <vt:lpstr>How to Begin Developing Ideas for Projects</vt:lpstr>
      <vt:lpstr>Project Need: why is it so important? </vt:lpstr>
      <vt:lpstr>My club is based in a relatively affluent area.  Does this mean we can’t access grants?</vt:lpstr>
      <vt:lpstr>Project Need: a practical guide</vt:lpstr>
      <vt:lpstr>Developing An Online Survey</vt:lpstr>
      <vt:lpstr>Developing An Online Survey</vt:lpstr>
      <vt:lpstr>Presenting The Results</vt:lpstr>
      <vt:lpstr>Useful 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Non-profit Legal Structures</dc:title>
  <dc:creator>Chris Hood</dc:creator>
  <cp:lastModifiedBy>Kyle Dunn</cp:lastModifiedBy>
  <cp:revision>9</cp:revision>
  <dcterms:created xsi:type="dcterms:W3CDTF">2020-11-04T12:07:16Z</dcterms:created>
  <dcterms:modified xsi:type="dcterms:W3CDTF">2023-12-18T13:09:02Z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0x010100F9BAFAC3E5A21B48929A2F02FB590D28</vt:lpwstr>
  </property>
  <property fmtid="{D5CDD505-2E9C-101B-9397-08002B2CF9AE}" pid="3" name="MediaServiceImageTags">
    <vt:lpwstr/>
  </property>
</Properties>
</file>